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256" r:id="rId2"/>
    <p:sldId id="265" r:id="rId3"/>
    <p:sldId id="267" r:id="rId4"/>
    <p:sldId id="269" r:id="rId5"/>
    <p:sldId id="266" r:id="rId6"/>
    <p:sldId id="273" r:id="rId7"/>
    <p:sldId id="271" r:id="rId8"/>
    <p:sldId id="272" r:id="rId9"/>
    <p:sldId id="268" r:id="rId10"/>
    <p:sldId id="270" r:id="rId11"/>
    <p:sldId id="274" r:id="rId12"/>
    <p:sldId id="275" r:id="rId13"/>
    <p:sldId id="278" r:id="rId14"/>
    <p:sldId id="280" r:id="rId15"/>
    <p:sldId id="279" r:id="rId16"/>
    <p:sldId id="276" r:id="rId17"/>
    <p:sldId id="257" r:id="rId18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D9D9D"/>
    <a:srgbClr val="003E74"/>
    <a:srgbClr val="0085CA"/>
    <a:srgbClr val="00254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74"/>
  </p:normalViewPr>
  <p:slideViewPr>
    <p:cSldViewPr snapToGrid="0" snapToObjects="1">
      <p:cViewPr varScale="1">
        <p:scale>
          <a:sx n="165" d="100"/>
          <a:sy n="165" d="100"/>
        </p:scale>
        <p:origin x="664" y="18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109" d="100"/>
          <a:sy n="109" d="100"/>
        </p:scale>
        <p:origin x="-2536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b="1" dirty="0">
                <a:solidFill>
                  <a:srgbClr val="003E74"/>
                </a:solidFill>
              </a:rPr>
              <a:t>Name of presentation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B0EE2D-335A-3546-9D75-E17F32E16FE9}" type="datetime3">
              <a:rPr lang="en-GB" smtClean="0">
                <a:solidFill>
                  <a:srgbClr val="003E74"/>
                </a:solidFill>
              </a:rPr>
              <a:t>8 September, 2020</a:t>
            </a:fld>
            <a:endParaRPr lang="en-US" dirty="0">
              <a:solidFill>
                <a:srgbClr val="003E7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6949037"/>
      </p:ext>
    </p:extLst>
  </p:cSld>
  <p:clrMap bg1="lt1" tx1="dk1" bg2="lt2" tx2="dk2" accent1="accent1" accent2="accent2" accent3="accent3" accent4="accent4" accent5="accent5" accent6="accent6" hlink="hlink" folHlink="folHlink"/>
  <p:hf sldNum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1">
                <a:solidFill>
                  <a:srgbClr val="003E74"/>
                </a:solidFill>
              </a:defRPr>
            </a:lvl1pPr>
          </a:lstStyle>
          <a:p>
            <a:r>
              <a:rPr lang="en-US" dirty="0"/>
              <a:t>Name of presentation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solidFill>
                  <a:srgbClr val="003E74"/>
                </a:solidFill>
              </a:defRPr>
            </a:lvl1pPr>
          </a:lstStyle>
          <a:p>
            <a:fld id="{8D35C32B-10D1-1447-A35B-280119DE9D12}" type="datetime3">
              <a:rPr lang="en-GB" smtClean="0"/>
              <a:pPr/>
              <a:t>8 September, 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265648"/>
      </p:ext>
    </p:extLst>
  </p:cSld>
  <p:clrMap bg1="lt1" tx1="dk1" bg2="lt2" tx2="dk2" accent1="accent1" accent2="accent2" accent3="accent3" accent4="accent4" accent5="accent5" accent6="accent6" hlink="hlink" folHlink="folHlink"/>
  <p:hf sldNum="0" ftr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no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2957124"/>
            <a:ext cx="6400800" cy="453385"/>
          </a:xfrm>
        </p:spPr>
        <p:txBody>
          <a:bodyPr/>
          <a:lstStyle>
            <a:lvl1pPr marL="0" indent="0" algn="l">
              <a:buNone/>
              <a:defRPr sz="2400">
                <a:solidFill>
                  <a:srgbClr val="000000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457200" y="1572517"/>
            <a:ext cx="8229600" cy="857250"/>
          </a:xfrm>
        </p:spPr>
        <p:txBody>
          <a:bodyPr/>
          <a:lstStyle>
            <a:lvl1pPr algn="l">
              <a:defRPr sz="4000" b="0">
                <a:solidFill>
                  <a:srgbClr val="003E74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3955186"/>
            <a:ext cx="6400800" cy="254858"/>
          </a:xfrm>
        </p:spPr>
        <p:txBody>
          <a:bodyPr/>
          <a:lstStyle>
            <a:lvl1pPr marL="0" indent="0" algn="l">
              <a:buNone/>
              <a:defRPr sz="1200" baseline="0">
                <a:solidFill>
                  <a:srgbClr val="9D9D9D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GB" dirty="0"/>
              <a:t>Click to edit author name</a:t>
            </a:r>
            <a:endParaRPr lang="en-US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553925" y="497144"/>
            <a:ext cx="2132875" cy="234218"/>
          </a:xfrm>
        </p:spPr>
        <p:txBody>
          <a:bodyPr/>
          <a:lstStyle>
            <a:lvl1pPr marL="0" indent="0" algn="r">
              <a:buNone/>
              <a:defRPr sz="1000" b="1">
                <a:solidFill>
                  <a:srgbClr val="003E74"/>
                </a:solidFill>
              </a:defRPr>
            </a:lvl1pPr>
            <a:lvl2pPr marL="457200" indent="0">
              <a:buNone/>
              <a:defRPr sz="1200">
                <a:solidFill>
                  <a:srgbClr val="003E74"/>
                </a:solidFill>
              </a:defRPr>
            </a:lvl2pPr>
            <a:lvl3pPr marL="914400" indent="0">
              <a:buNone/>
              <a:defRPr sz="1200">
                <a:solidFill>
                  <a:srgbClr val="003E74"/>
                </a:solidFill>
              </a:defRPr>
            </a:lvl3pPr>
            <a:lvl4pPr marL="1371600" indent="0">
              <a:buNone/>
              <a:defRPr sz="1200">
                <a:solidFill>
                  <a:srgbClr val="003E74"/>
                </a:solidFill>
              </a:defRPr>
            </a:lvl4pPr>
            <a:lvl5pPr marL="1828800" indent="0">
              <a:buNone/>
              <a:defRPr sz="1200">
                <a:solidFill>
                  <a:srgbClr val="003E74"/>
                </a:solidFill>
              </a:defRPr>
            </a:lvl5pPr>
          </a:lstStyle>
          <a:p>
            <a:pPr lvl="0"/>
            <a:r>
              <a:rPr lang="en-GB" dirty="0"/>
              <a:t>Click to edit presentation title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7239941" y="738262"/>
            <a:ext cx="1446859" cy="192881"/>
          </a:xfrm>
        </p:spPr>
        <p:txBody>
          <a:bodyPr/>
          <a:lstStyle>
            <a:lvl1pPr marL="0" indent="0" algn="r">
              <a:buNone/>
              <a:defRPr sz="1000">
                <a:solidFill>
                  <a:srgbClr val="003E74"/>
                </a:solidFill>
              </a:defRPr>
            </a:lvl1pPr>
          </a:lstStyle>
          <a:p>
            <a:pPr lvl="0"/>
            <a:r>
              <a:rPr lang="en-US" dirty="0"/>
              <a:t>Click to add the date</a:t>
            </a:r>
          </a:p>
        </p:txBody>
      </p:sp>
    </p:spTree>
    <p:extLst>
      <p:ext uri="{BB962C8B-B14F-4D97-AF65-F5344CB8AC3E}">
        <p14:creationId xmlns:p14="http://schemas.microsoft.com/office/powerpoint/2010/main" val="371809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with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3082581"/>
            <a:ext cx="3711608" cy="718386"/>
          </a:xfrm>
        </p:spPr>
        <p:txBody>
          <a:bodyPr/>
          <a:lstStyle>
            <a:lvl1pPr marL="0" indent="0" algn="l">
              <a:buNone/>
              <a:defRPr sz="2400">
                <a:solidFill>
                  <a:srgbClr val="000000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sp>
        <p:nvSpPr>
          <p:cNvPr id="4" name="Title 12"/>
          <p:cNvSpPr>
            <a:spLocks noGrp="1"/>
          </p:cNvSpPr>
          <p:nvPr>
            <p:ph type="title"/>
          </p:nvPr>
        </p:nvSpPr>
        <p:spPr>
          <a:xfrm>
            <a:off x="457200" y="1159487"/>
            <a:ext cx="3711608" cy="1615001"/>
          </a:xfrm>
        </p:spPr>
        <p:txBody>
          <a:bodyPr/>
          <a:lstStyle>
            <a:lvl1pPr>
              <a:defRPr sz="4000" b="0">
                <a:solidFill>
                  <a:srgbClr val="003E74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5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4118513"/>
            <a:ext cx="3601176" cy="254858"/>
          </a:xfrm>
        </p:spPr>
        <p:txBody>
          <a:bodyPr/>
          <a:lstStyle>
            <a:lvl1pPr marL="0" indent="0" algn="l">
              <a:buNone/>
              <a:defRPr sz="1200" baseline="0">
                <a:solidFill>
                  <a:srgbClr val="9D9D9D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GB" dirty="0"/>
              <a:t>Click to edit author name</a:t>
            </a:r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4756151" y="1159669"/>
            <a:ext cx="3930650" cy="3213702"/>
          </a:xfrm>
        </p:spPr>
        <p:txBody>
          <a:bodyPr/>
          <a:lstStyle>
            <a:lvl1pPr>
              <a:buClr>
                <a:srgbClr val="0085CA"/>
              </a:buClr>
              <a:defRPr/>
            </a:lvl1pPr>
          </a:lstStyle>
          <a:p>
            <a:endParaRPr lang="en-US" dirty="0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553925" y="497144"/>
            <a:ext cx="2132875" cy="234218"/>
          </a:xfrm>
        </p:spPr>
        <p:txBody>
          <a:bodyPr/>
          <a:lstStyle>
            <a:lvl1pPr marL="0" indent="0" algn="r">
              <a:buNone/>
              <a:defRPr sz="1000" b="1">
                <a:solidFill>
                  <a:srgbClr val="003E74"/>
                </a:solidFill>
              </a:defRPr>
            </a:lvl1pPr>
            <a:lvl2pPr marL="457200" indent="0">
              <a:buNone/>
              <a:defRPr sz="1200">
                <a:solidFill>
                  <a:srgbClr val="003E74"/>
                </a:solidFill>
              </a:defRPr>
            </a:lvl2pPr>
            <a:lvl3pPr marL="914400" indent="0">
              <a:buNone/>
              <a:defRPr sz="1200">
                <a:solidFill>
                  <a:srgbClr val="003E74"/>
                </a:solidFill>
              </a:defRPr>
            </a:lvl3pPr>
            <a:lvl4pPr marL="1371600" indent="0">
              <a:buNone/>
              <a:defRPr sz="1200">
                <a:solidFill>
                  <a:srgbClr val="003E74"/>
                </a:solidFill>
              </a:defRPr>
            </a:lvl4pPr>
            <a:lvl5pPr marL="1828800" indent="0">
              <a:buNone/>
              <a:defRPr sz="1200">
                <a:solidFill>
                  <a:srgbClr val="003E74"/>
                </a:solidFill>
              </a:defRPr>
            </a:lvl5pPr>
          </a:lstStyle>
          <a:p>
            <a:pPr lvl="0"/>
            <a:r>
              <a:rPr lang="en-GB" dirty="0"/>
              <a:t>Click to edit presentation title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7239941" y="738262"/>
            <a:ext cx="1446859" cy="192881"/>
          </a:xfrm>
        </p:spPr>
        <p:txBody>
          <a:bodyPr/>
          <a:lstStyle>
            <a:lvl1pPr marL="0" indent="0" algn="r">
              <a:buNone/>
              <a:defRPr sz="1000">
                <a:solidFill>
                  <a:srgbClr val="003E74"/>
                </a:solidFill>
              </a:defRPr>
            </a:lvl1pPr>
          </a:lstStyle>
          <a:p>
            <a:pPr lvl="0"/>
            <a:r>
              <a:rPr lang="en-US" dirty="0"/>
              <a:t>Click to add the date</a:t>
            </a:r>
          </a:p>
        </p:txBody>
      </p:sp>
    </p:spTree>
    <p:extLst>
      <p:ext uri="{BB962C8B-B14F-4D97-AF65-F5344CB8AC3E}">
        <p14:creationId xmlns:p14="http://schemas.microsoft.com/office/powerpoint/2010/main" val="13720300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(one colum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40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9936"/>
            <a:ext cx="8229600" cy="2613435"/>
          </a:xfrm>
        </p:spPr>
        <p:txBody>
          <a:bodyPr/>
          <a:lstStyle>
            <a:lvl1pPr>
              <a:buClr>
                <a:srgbClr val="0085CA"/>
              </a:buClr>
              <a:defRPr/>
            </a:lvl1pPr>
            <a:lvl2pPr>
              <a:buClr>
                <a:srgbClr val="0085CA"/>
              </a:buClr>
              <a:defRPr/>
            </a:lvl2pPr>
            <a:lvl3pPr>
              <a:buClr>
                <a:srgbClr val="0085CA"/>
              </a:buClr>
              <a:defRPr sz="1200"/>
            </a:lvl3pPr>
            <a:lvl4pPr>
              <a:buClr>
                <a:srgbClr val="0085CA"/>
              </a:buClr>
              <a:defRPr sz="1200"/>
            </a:lvl4pPr>
            <a:lvl5pPr>
              <a:buClr>
                <a:srgbClr val="0085CA"/>
              </a:buClr>
              <a:defRPr sz="1200">
                <a:latin typeface="+mn-lt"/>
              </a:defRPr>
            </a:lvl5pPr>
            <a:lvl6pPr marL="2286000" indent="0">
              <a:buNone/>
              <a:defRPr sz="1400" baseline="0">
                <a:latin typeface="+mn-lt"/>
              </a:defRPr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553925" y="497144"/>
            <a:ext cx="2132875" cy="234218"/>
          </a:xfrm>
        </p:spPr>
        <p:txBody>
          <a:bodyPr/>
          <a:lstStyle>
            <a:lvl1pPr marL="0" indent="0" algn="r">
              <a:buNone/>
              <a:defRPr sz="1000" b="1">
                <a:solidFill>
                  <a:srgbClr val="003E74"/>
                </a:solidFill>
              </a:defRPr>
            </a:lvl1pPr>
            <a:lvl2pPr marL="457200" indent="0">
              <a:buNone/>
              <a:defRPr sz="1200">
                <a:solidFill>
                  <a:srgbClr val="003E74"/>
                </a:solidFill>
              </a:defRPr>
            </a:lvl2pPr>
            <a:lvl3pPr marL="914400" indent="0">
              <a:buNone/>
              <a:defRPr sz="1200">
                <a:solidFill>
                  <a:srgbClr val="003E74"/>
                </a:solidFill>
              </a:defRPr>
            </a:lvl3pPr>
            <a:lvl4pPr marL="1371600" indent="0">
              <a:buNone/>
              <a:defRPr sz="1200">
                <a:solidFill>
                  <a:srgbClr val="003E74"/>
                </a:solidFill>
              </a:defRPr>
            </a:lvl4pPr>
            <a:lvl5pPr marL="1828800" indent="0">
              <a:buNone/>
              <a:defRPr sz="1200">
                <a:solidFill>
                  <a:srgbClr val="003E74"/>
                </a:solidFill>
              </a:defRPr>
            </a:lvl5pPr>
          </a:lstStyle>
          <a:p>
            <a:pPr lvl="0"/>
            <a:r>
              <a:rPr lang="en-GB" dirty="0"/>
              <a:t>Click to edit presentation title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7239941" y="738262"/>
            <a:ext cx="1446859" cy="192881"/>
          </a:xfrm>
        </p:spPr>
        <p:txBody>
          <a:bodyPr/>
          <a:lstStyle>
            <a:lvl1pPr marL="0" indent="0" algn="r">
              <a:buNone/>
              <a:defRPr sz="1000">
                <a:solidFill>
                  <a:srgbClr val="003E74"/>
                </a:solidFill>
              </a:defRPr>
            </a:lvl1pPr>
          </a:lstStyle>
          <a:p>
            <a:pPr lvl="0"/>
            <a:r>
              <a:rPr lang="en-US" dirty="0"/>
              <a:t>Click to add the date</a:t>
            </a:r>
          </a:p>
        </p:txBody>
      </p:sp>
    </p:spTree>
    <p:extLst>
      <p:ext uri="{BB962C8B-B14F-4D97-AF65-F5344CB8AC3E}">
        <p14:creationId xmlns:p14="http://schemas.microsoft.com/office/powerpoint/2010/main" val="15692599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/>
          <p:cNvSpPr>
            <a:spLocks noGrp="1"/>
          </p:cNvSpPr>
          <p:nvPr>
            <p:ph idx="11"/>
          </p:nvPr>
        </p:nvSpPr>
        <p:spPr>
          <a:xfrm>
            <a:off x="457200" y="1759936"/>
            <a:ext cx="3950877" cy="2613435"/>
          </a:xfrm>
        </p:spPr>
        <p:txBody>
          <a:bodyPr/>
          <a:lstStyle>
            <a:lvl1pPr>
              <a:buClr>
                <a:srgbClr val="0085CA"/>
              </a:buClr>
              <a:defRPr/>
            </a:lvl1pPr>
            <a:lvl2pPr>
              <a:buClr>
                <a:srgbClr val="0085CA"/>
              </a:buClr>
              <a:defRPr/>
            </a:lvl2pPr>
            <a:lvl3pPr>
              <a:buClr>
                <a:srgbClr val="0085CA"/>
              </a:buClr>
              <a:defRPr/>
            </a:lvl3pPr>
            <a:lvl4pPr>
              <a:buClr>
                <a:srgbClr val="0085CA"/>
              </a:buClr>
              <a:defRPr/>
            </a:lvl4pPr>
            <a:lvl5pPr>
              <a:buClr>
                <a:srgbClr val="0085CA"/>
              </a:buClr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40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2"/>
          </p:nvPr>
        </p:nvSpPr>
        <p:spPr>
          <a:xfrm>
            <a:off x="4735923" y="1759936"/>
            <a:ext cx="3950878" cy="2613435"/>
          </a:xfrm>
        </p:spPr>
        <p:txBody>
          <a:bodyPr/>
          <a:lstStyle>
            <a:lvl1pPr>
              <a:buClr>
                <a:srgbClr val="0085CA"/>
              </a:buClr>
              <a:defRPr/>
            </a:lvl1pPr>
            <a:lvl2pPr>
              <a:buClr>
                <a:srgbClr val="0085CA"/>
              </a:buClr>
              <a:defRPr/>
            </a:lvl2pPr>
            <a:lvl3pPr>
              <a:buClr>
                <a:srgbClr val="0085CA"/>
              </a:buClr>
              <a:defRPr/>
            </a:lvl3pPr>
            <a:lvl4pPr>
              <a:buClr>
                <a:srgbClr val="0085CA"/>
              </a:buClr>
              <a:defRPr/>
            </a:lvl4pPr>
            <a:lvl5pPr>
              <a:buClr>
                <a:srgbClr val="0085CA"/>
              </a:buClr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553925" y="497144"/>
            <a:ext cx="2132875" cy="234218"/>
          </a:xfrm>
        </p:spPr>
        <p:txBody>
          <a:bodyPr/>
          <a:lstStyle>
            <a:lvl1pPr marL="0" indent="0" algn="r">
              <a:buNone/>
              <a:defRPr sz="1000" b="1">
                <a:solidFill>
                  <a:srgbClr val="003E74"/>
                </a:solidFill>
              </a:defRPr>
            </a:lvl1pPr>
            <a:lvl2pPr marL="457200" indent="0">
              <a:buNone/>
              <a:defRPr sz="1200">
                <a:solidFill>
                  <a:srgbClr val="003E74"/>
                </a:solidFill>
              </a:defRPr>
            </a:lvl2pPr>
            <a:lvl3pPr marL="914400" indent="0">
              <a:buNone/>
              <a:defRPr sz="1200">
                <a:solidFill>
                  <a:srgbClr val="003E74"/>
                </a:solidFill>
              </a:defRPr>
            </a:lvl3pPr>
            <a:lvl4pPr marL="1371600" indent="0">
              <a:buNone/>
              <a:defRPr sz="1200">
                <a:solidFill>
                  <a:srgbClr val="003E74"/>
                </a:solidFill>
              </a:defRPr>
            </a:lvl4pPr>
            <a:lvl5pPr marL="1828800" indent="0">
              <a:buNone/>
              <a:defRPr sz="1200">
                <a:solidFill>
                  <a:srgbClr val="003E74"/>
                </a:solidFill>
              </a:defRPr>
            </a:lvl5pPr>
          </a:lstStyle>
          <a:p>
            <a:pPr lvl="0"/>
            <a:r>
              <a:rPr lang="en-GB" dirty="0"/>
              <a:t>Click to edit presentation title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7239941" y="738262"/>
            <a:ext cx="1446859" cy="192881"/>
          </a:xfrm>
        </p:spPr>
        <p:txBody>
          <a:bodyPr/>
          <a:lstStyle>
            <a:lvl1pPr marL="0" indent="0" algn="r">
              <a:buNone/>
              <a:defRPr sz="1000">
                <a:solidFill>
                  <a:srgbClr val="003E74"/>
                </a:solidFill>
              </a:defRPr>
            </a:lvl1pPr>
          </a:lstStyle>
          <a:p>
            <a:pPr lvl="0"/>
            <a:r>
              <a:rPr lang="en-US" dirty="0"/>
              <a:t>Click to add the date</a:t>
            </a:r>
          </a:p>
        </p:txBody>
      </p:sp>
    </p:spTree>
    <p:extLst>
      <p:ext uri="{BB962C8B-B14F-4D97-AF65-F5344CB8AC3E}">
        <p14:creationId xmlns:p14="http://schemas.microsoft.com/office/powerpoint/2010/main" val="26227529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(with quo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1"/>
          </p:nvPr>
        </p:nvSpPr>
        <p:spPr>
          <a:xfrm>
            <a:off x="457200" y="1759936"/>
            <a:ext cx="3950877" cy="2613435"/>
          </a:xfrm>
        </p:spPr>
        <p:txBody>
          <a:bodyPr/>
          <a:lstStyle>
            <a:lvl1pPr>
              <a:buClr>
                <a:srgbClr val="0085CA"/>
              </a:buClr>
              <a:defRPr/>
            </a:lvl1pPr>
            <a:lvl2pPr>
              <a:buClr>
                <a:srgbClr val="0085CA"/>
              </a:buClr>
              <a:defRPr/>
            </a:lvl2pPr>
            <a:lvl3pPr>
              <a:buClr>
                <a:srgbClr val="0085CA"/>
              </a:buClr>
              <a:defRPr/>
            </a:lvl3pPr>
            <a:lvl4pPr>
              <a:buClr>
                <a:srgbClr val="0085CA"/>
              </a:buClr>
              <a:defRPr/>
            </a:lvl4pPr>
            <a:lvl5pPr>
              <a:buClr>
                <a:srgbClr val="0085CA"/>
              </a:buClr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1115931"/>
            <a:ext cx="8229600" cy="380667"/>
          </a:xfrm>
        </p:spPr>
        <p:txBody>
          <a:bodyPr/>
          <a:lstStyle>
            <a:lvl1pPr>
              <a:defRPr sz="240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2" hasCustomPrompt="1"/>
          </p:nvPr>
        </p:nvSpPr>
        <p:spPr>
          <a:xfrm>
            <a:off x="4735923" y="1759936"/>
            <a:ext cx="3950878" cy="1948997"/>
          </a:xfrm>
        </p:spPr>
        <p:txBody>
          <a:bodyPr/>
          <a:lstStyle>
            <a:lvl1pPr marL="0" indent="0">
              <a:buClr>
                <a:srgbClr val="0085CA"/>
              </a:buClr>
              <a:buNone/>
              <a:defRPr sz="2800" b="0" i="1" baseline="0">
                <a:solidFill>
                  <a:srgbClr val="003E74"/>
                </a:solidFill>
              </a:defRPr>
            </a:lvl1pPr>
            <a:lvl2pPr>
              <a:buClr>
                <a:srgbClr val="0085CA"/>
              </a:buClr>
              <a:defRPr/>
            </a:lvl2pPr>
            <a:lvl3pPr>
              <a:buClr>
                <a:srgbClr val="0085CA"/>
              </a:buClr>
              <a:defRPr/>
            </a:lvl3pPr>
            <a:lvl4pPr>
              <a:buClr>
                <a:srgbClr val="0085CA"/>
              </a:buClr>
              <a:defRPr/>
            </a:lvl4pPr>
            <a:lvl5pPr>
              <a:buClr>
                <a:srgbClr val="0085CA"/>
              </a:buClr>
              <a:defRPr/>
            </a:lvl5pPr>
          </a:lstStyle>
          <a:p>
            <a:pPr lvl="0"/>
            <a:r>
              <a:rPr lang="en-GB" dirty="0"/>
              <a:t>“Click to add a quote”</a:t>
            </a:r>
            <a:endParaRPr lang="en-US" dirty="0"/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735514" y="3890251"/>
            <a:ext cx="3951287" cy="483120"/>
          </a:xfr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85CA"/>
              </a:buClr>
              <a:buSzTx/>
              <a:buFont typeface="Arial"/>
              <a:buNone/>
              <a:tabLst/>
              <a:defRPr sz="1200" baseline="0">
                <a:solidFill>
                  <a:srgbClr val="0085CA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85CA"/>
              </a:buClr>
              <a:buSzTx/>
              <a:buFont typeface="Arial"/>
              <a:buNone/>
              <a:tabLst/>
              <a:defRPr/>
            </a:pPr>
            <a:r>
              <a:rPr lang="en-GB" dirty="0"/>
              <a:t>Click to add quote attribution</a:t>
            </a:r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553925" y="497144"/>
            <a:ext cx="2132875" cy="234218"/>
          </a:xfrm>
        </p:spPr>
        <p:txBody>
          <a:bodyPr/>
          <a:lstStyle>
            <a:lvl1pPr marL="0" indent="0" algn="r">
              <a:buNone/>
              <a:defRPr sz="1000" b="1">
                <a:solidFill>
                  <a:srgbClr val="003E74"/>
                </a:solidFill>
              </a:defRPr>
            </a:lvl1pPr>
            <a:lvl2pPr marL="457200" indent="0">
              <a:buNone/>
              <a:defRPr sz="1200">
                <a:solidFill>
                  <a:srgbClr val="003E74"/>
                </a:solidFill>
              </a:defRPr>
            </a:lvl2pPr>
            <a:lvl3pPr marL="914400" indent="0">
              <a:buNone/>
              <a:defRPr sz="1200">
                <a:solidFill>
                  <a:srgbClr val="003E74"/>
                </a:solidFill>
              </a:defRPr>
            </a:lvl3pPr>
            <a:lvl4pPr marL="1371600" indent="0">
              <a:buNone/>
              <a:defRPr sz="1200">
                <a:solidFill>
                  <a:srgbClr val="003E74"/>
                </a:solidFill>
              </a:defRPr>
            </a:lvl4pPr>
            <a:lvl5pPr marL="1828800" indent="0">
              <a:buNone/>
              <a:defRPr sz="1200">
                <a:solidFill>
                  <a:srgbClr val="003E74"/>
                </a:solidFill>
              </a:defRPr>
            </a:lvl5pPr>
          </a:lstStyle>
          <a:p>
            <a:pPr lvl="0"/>
            <a:r>
              <a:rPr lang="en-GB" dirty="0"/>
              <a:t>Click to edit presentation title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7239941" y="738262"/>
            <a:ext cx="1446859" cy="192881"/>
          </a:xfrm>
        </p:spPr>
        <p:txBody>
          <a:bodyPr/>
          <a:lstStyle>
            <a:lvl1pPr marL="0" indent="0" algn="r">
              <a:buNone/>
              <a:defRPr sz="1000">
                <a:solidFill>
                  <a:srgbClr val="003E74"/>
                </a:solidFill>
              </a:defRPr>
            </a:lvl1pPr>
          </a:lstStyle>
          <a:p>
            <a:pPr lvl="0"/>
            <a:r>
              <a:rPr lang="en-US" dirty="0"/>
              <a:t>Click to add the date</a:t>
            </a:r>
          </a:p>
        </p:txBody>
      </p:sp>
    </p:spTree>
    <p:extLst>
      <p:ext uri="{BB962C8B-B14F-4D97-AF65-F5344CB8AC3E}">
        <p14:creationId xmlns:p14="http://schemas.microsoft.com/office/powerpoint/2010/main" val="31280242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(two columns with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1"/>
          </p:nvPr>
        </p:nvSpPr>
        <p:spPr>
          <a:xfrm>
            <a:off x="457200" y="1759936"/>
            <a:ext cx="3950877" cy="2613435"/>
          </a:xfrm>
        </p:spPr>
        <p:txBody>
          <a:bodyPr/>
          <a:lstStyle>
            <a:lvl1pPr>
              <a:buClr>
                <a:srgbClr val="0085CA"/>
              </a:buClr>
              <a:defRPr/>
            </a:lvl1pPr>
            <a:lvl2pPr>
              <a:buClr>
                <a:srgbClr val="0085CA"/>
              </a:buClr>
              <a:defRPr/>
            </a:lvl2pPr>
            <a:lvl3pPr>
              <a:buClr>
                <a:srgbClr val="0085CA"/>
              </a:buClr>
              <a:defRPr/>
            </a:lvl3pPr>
            <a:lvl4pPr>
              <a:buClr>
                <a:srgbClr val="0085CA"/>
              </a:buClr>
              <a:defRPr/>
            </a:lvl4pPr>
            <a:lvl5pPr>
              <a:buClr>
                <a:srgbClr val="0085CA"/>
              </a:buClr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1115931"/>
            <a:ext cx="8229600" cy="380667"/>
          </a:xfrm>
        </p:spPr>
        <p:txBody>
          <a:bodyPr/>
          <a:lstStyle>
            <a:lvl1pPr>
              <a:defRPr sz="240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4735514" y="1759937"/>
            <a:ext cx="3951287" cy="1976608"/>
          </a:xfrm>
        </p:spPr>
        <p:txBody>
          <a:bodyPr/>
          <a:lstStyle>
            <a:lvl1pPr>
              <a:buClr>
                <a:srgbClr val="0085CA"/>
              </a:buClr>
              <a:defRPr/>
            </a:lvl1pPr>
          </a:lstStyle>
          <a:p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735514" y="3942710"/>
            <a:ext cx="3951287" cy="427906"/>
          </a:xfrm>
        </p:spPr>
        <p:txBody>
          <a:bodyPr/>
          <a:lstStyle>
            <a:lvl1pPr marL="0" indent="0">
              <a:buNone/>
              <a:defRPr sz="1000">
                <a:solidFill>
                  <a:srgbClr val="9D9D9D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Click to add caption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553925" y="497144"/>
            <a:ext cx="2132875" cy="234218"/>
          </a:xfrm>
        </p:spPr>
        <p:txBody>
          <a:bodyPr/>
          <a:lstStyle>
            <a:lvl1pPr marL="0" indent="0" algn="r">
              <a:buNone/>
              <a:defRPr sz="1000" b="1">
                <a:solidFill>
                  <a:srgbClr val="003E74"/>
                </a:solidFill>
              </a:defRPr>
            </a:lvl1pPr>
            <a:lvl2pPr marL="457200" indent="0">
              <a:buNone/>
              <a:defRPr sz="1200">
                <a:solidFill>
                  <a:srgbClr val="003E74"/>
                </a:solidFill>
              </a:defRPr>
            </a:lvl2pPr>
            <a:lvl3pPr marL="914400" indent="0">
              <a:buNone/>
              <a:defRPr sz="1200">
                <a:solidFill>
                  <a:srgbClr val="003E74"/>
                </a:solidFill>
              </a:defRPr>
            </a:lvl3pPr>
            <a:lvl4pPr marL="1371600" indent="0">
              <a:buNone/>
              <a:defRPr sz="1200">
                <a:solidFill>
                  <a:srgbClr val="003E74"/>
                </a:solidFill>
              </a:defRPr>
            </a:lvl4pPr>
            <a:lvl5pPr marL="1828800" indent="0">
              <a:buNone/>
              <a:defRPr sz="1200">
                <a:solidFill>
                  <a:srgbClr val="003E74"/>
                </a:solidFill>
              </a:defRPr>
            </a:lvl5pPr>
          </a:lstStyle>
          <a:p>
            <a:pPr lvl="0"/>
            <a:r>
              <a:rPr lang="en-GB" dirty="0"/>
              <a:t>Click to edit presentation title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7239941" y="738262"/>
            <a:ext cx="1446859" cy="192881"/>
          </a:xfrm>
        </p:spPr>
        <p:txBody>
          <a:bodyPr/>
          <a:lstStyle>
            <a:lvl1pPr marL="0" indent="0" algn="r">
              <a:buNone/>
              <a:defRPr sz="1000">
                <a:solidFill>
                  <a:srgbClr val="003E74"/>
                </a:solidFill>
              </a:defRPr>
            </a:lvl1pPr>
          </a:lstStyle>
          <a:p>
            <a:pPr lvl="0"/>
            <a:r>
              <a:rPr lang="en-US" dirty="0"/>
              <a:t>Click to add the date</a:t>
            </a:r>
          </a:p>
        </p:txBody>
      </p:sp>
    </p:spTree>
    <p:extLst>
      <p:ext uri="{BB962C8B-B14F-4D97-AF65-F5344CB8AC3E}">
        <p14:creationId xmlns:p14="http://schemas.microsoft.com/office/powerpoint/2010/main" val="8472591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image/media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457200" y="1115931"/>
            <a:ext cx="8229601" cy="2639020"/>
          </a:xfrm>
        </p:spPr>
        <p:txBody>
          <a:bodyPr/>
          <a:lstStyle>
            <a:lvl1pPr>
              <a:buClr>
                <a:srgbClr val="0085CA"/>
              </a:buClr>
              <a:defRPr/>
            </a:lvl1pPr>
          </a:lstStyle>
          <a:p>
            <a:endParaRPr lang="en-US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553925" y="497144"/>
            <a:ext cx="2132875" cy="234218"/>
          </a:xfrm>
        </p:spPr>
        <p:txBody>
          <a:bodyPr/>
          <a:lstStyle>
            <a:lvl1pPr marL="0" indent="0" algn="r">
              <a:buNone/>
              <a:defRPr sz="1000" b="1">
                <a:solidFill>
                  <a:srgbClr val="003E74"/>
                </a:solidFill>
              </a:defRPr>
            </a:lvl1pPr>
            <a:lvl2pPr marL="457200" indent="0">
              <a:buNone/>
              <a:defRPr sz="1200">
                <a:solidFill>
                  <a:srgbClr val="003E74"/>
                </a:solidFill>
              </a:defRPr>
            </a:lvl2pPr>
            <a:lvl3pPr marL="914400" indent="0">
              <a:buNone/>
              <a:defRPr sz="1200">
                <a:solidFill>
                  <a:srgbClr val="003E74"/>
                </a:solidFill>
              </a:defRPr>
            </a:lvl3pPr>
            <a:lvl4pPr marL="1371600" indent="0">
              <a:buNone/>
              <a:defRPr sz="1200">
                <a:solidFill>
                  <a:srgbClr val="003E74"/>
                </a:solidFill>
              </a:defRPr>
            </a:lvl4pPr>
            <a:lvl5pPr marL="1828800" indent="0">
              <a:buNone/>
              <a:defRPr sz="1200">
                <a:solidFill>
                  <a:srgbClr val="003E74"/>
                </a:solidFill>
              </a:defRPr>
            </a:lvl5pPr>
          </a:lstStyle>
          <a:p>
            <a:pPr lvl="0"/>
            <a:r>
              <a:rPr lang="en-GB" dirty="0"/>
              <a:t>Click to edit presentation title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7239941" y="738262"/>
            <a:ext cx="1446859" cy="192881"/>
          </a:xfrm>
        </p:spPr>
        <p:txBody>
          <a:bodyPr/>
          <a:lstStyle>
            <a:lvl1pPr marL="0" indent="0" algn="r">
              <a:buNone/>
              <a:defRPr sz="1000">
                <a:solidFill>
                  <a:srgbClr val="003E74"/>
                </a:solidFill>
              </a:defRPr>
            </a:lvl1pPr>
          </a:lstStyle>
          <a:p>
            <a:pPr lvl="0"/>
            <a:r>
              <a:rPr lang="en-US" dirty="0"/>
              <a:t>Click to add the date</a:t>
            </a:r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3945465"/>
            <a:ext cx="3951287" cy="427906"/>
          </a:xfrm>
        </p:spPr>
        <p:txBody>
          <a:bodyPr/>
          <a:lstStyle>
            <a:lvl1pPr marL="0" indent="0">
              <a:buNone/>
              <a:defRPr sz="1000">
                <a:solidFill>
                  <a:srgbClr val="9D9D9D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Click to add caption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95570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le images/media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457200" y="1115931"/>
            <a:ext cx="3951287" cy="2611410"/>
          </a:xfrm>
        </p:spPr>
        <p:txBody>
          <a:bodyPr/>
          <a:lstStyle>
            <a:lvl1pPr>
              <a:buClr>
                <a:srgbClr val="0085CA"/>
              </a:buClr>
              <a:defRPr/>
            </a:lvl1pPr>
          </a:lstStyle>
          <a:p>
            <a:endParaRPr lang="en-US" dirty="0"/>
          </a:p>
        </p:txBody>
      </p:sp>
      <p:sp>
        <p:nvSpPr>
          <p:cNvPr id="6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3945465"/>
            <a:ext cx="3951287" cy="427906"/>
          </a:xfrm>
        </p:spPr>
        <p:txBody>
          <a:bodyPr/>
          <a:lstStyle>
            <a:lvl1pPr marL="0" indent="0">
              <a:buNone/>
              <a:defRPr sz="1000">
                <a:solidFill>
                  <a:srgbClr val="9D9D9D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Click to add caption</a:t>
            </a:r>
            <a:endParaRPr lang="en-US" dirty="0"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4735514" y="1115932"/>
            <a:ext cx="3951287" cy="1479401"/>
          </a:xfrm>
        </p:spPr>
        <p:txBody>
          <a:bodyPr/>
          <a:lstStyle>
            <a:lvl1pPr>
              <a:buClr>
                <a:srgbClr val="0085CA"/>
              </a:buClr>
              <a:defRPr/>
            </a:lvl1pPr>
          </a:lstStyle>
          <a:p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4735514" y="2816214"/>
            <a:ext cx="3951287" cy="1557158"/>
          </a:xfrm>
        </p:spPr>
        <p:txBody>
          <a:bodyPr/>
          <a:lstStyle>
            <a:lvl1pPr>
              <a:buClr>
                <a:srgbClr val="0085CA"/>
              </a:buClr>
              <a:defRPr/>
            </a:lvl1pPr>
          </a:lstStyle>
          <a:p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553925" y="497144"/>
            <a:ext cx="2132875" cy="234218"/>
          </a:xfrm>
        </p:spPr>
        <p:txBody>
          <a:bodyPr/>
          <a:lstStyle>
            <a:lvl1pPr marL="0" indent="0" algn="r">
              <a:buNone/>
              <a:defRPr sz="1000" b="1">
                <a:solidFill>
                  <a:srgbClr val="003E74"/>
                </a:solidFill>
              </a:defRPr>
            </a:lvl1pPr>
            <a:lvl2pPr marL="457200" indent="0">
              <a:buNone/>
              <a:defRPr sz="1200">
                <a:solidFill>
                  <a:srgbClr val="003E74"/>
                </a:solidFill>
              </a:defRPr>
            </a:lvl2pPr>
            <a:lvl3pPr marL="914400" indent="0">
              <a:buNone/>
              <a:defRPr sz="1200">
                <a:solidFill>
                  <a:srgbClr val="003E74"/>
                </a:solidFill>
              </a:defRPr>
            </a:lvl3pPr>
            <a:lvl4pPr marL="1371600" indent="0">
              <a:buNone/>
              <a:defRPr sz="1200">
                <a:solidFill>
                  <a:srgbClr val="003E74"/>
                </a:solidFill>
              </a:defRPr>
            </a:lvl4pPr>
            <a:lvl5pPr marL="1828800" indent="0">
              <a:buNone/>
              <a:defRPr sz="1200">
                <a:solidFill>
                  <a:srgbClr val="003E74"/>
                </a:solidFill>
              </a:defRPr>
            </a:lvl5pPr>
          </a:lstStyle>
          <a:p>
            <a:pPr lvl="0"/>
            <a:r>
              <a:rPr lang="en-GB" dirty="0"/>
              <a:t>Click to edit presentation title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7239941" y="738262"/>
            <a:ext cx="1446859" cy="192881"/>
          </a:xfrm>
        </p:spPr>
        <p:txBody>
          <a:bodyPr/>
          <a:lstStyle>
            <a:lvl1pPr marL="0" indent="0" algn="r">
              <a:buNone/>
              <a:defRPr sz="1000">
                <a:solidFill>
                  <a:srgbClr val="003E74"/>
                </a:solidFill>
              </a:defRPr>
            </a:lvl1pPr>
          </a:lstStyle>
          <a:p>
            <a:pPr lvl="0"/>
            <a:r>
              <a:rPr lang="en-US" dirty="0"/>
              <a:t>Click to add the date</a:t>
            </a:r>
          </a:p>
        </p:txBody>
      </p:sp>
    </p:spTree>
    <p:extLst>
      <p:ext uri="{BB962C8B-B14F-4D97-AF65-F5344CB8AC3E}">
        <p14:creationId xmlns:p14="http://schemas.microsoft.com/office/powerpoint/2010/main" val="12503418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553925" y="497144"/>
            <a:ext cx="2132875" cy="234218"/>
          </a:xfrm>
        </p:spPr>
        <p:txBody>
          <a:bodyPr/>
          <a:lstStyle>
            <a:lvl1pPr marL="0" indent="0" algn="r">
              <a:buNone/>
              <a:defRPr sz="1000" b="1">
                <a:solidFill>
                  <a:srgbClr val="003E74"/>
                </a:solidFill>
              </a:defRPr>
            </a:lvl1pPr>
            <a:lvl2pPr marL="457200" indent="0">
              <a:buNone/>
              <a:defRPr sz="1200">
                <a:solidFill>
                  <a:srgbClr val="003E74"/>
                </a:solidFill>
              </a:defRPr>
            </a:lvl2pPr>
            <a:lvl3pPr marL="914400" indent="0">
              <a:buNone/>
              <a:defRPr sz="1200">
                <a:solidFill>
                  <a:srgbClr val="003E74"/>
                </a:solidFill>
              </a:defRPr>
            </a:lvl3pPr>
            <a:lvl4pPr marL="1371600" indent="0">
              <a:buNone/>
              <a:defRPr sz="1200">
                <a:solidFill>
                  <a:srgbClr val="003E74"/>
                </a:solidFill>
              </a:defRPr>
            </a:lvl4pPr>
            <a:lvl5pPr marL="1828800" indent="0">
              <a:buNone/>
              <a:defRPr sz="1200">
                <a:solidFill>
                  <a:srgbClr val="003E74"/>
                </a:solidFill>
              </a:defRPr>
            </a:lvl5pPr>
          </a:lstStyle>
          <a:p>
            <a:pPr lvl="0"/>
            <a:r>
              <a:rPr lang="en-GB" dirty="0"/>
              <a:t>Click to edit presentation title</a:t>
            </a:r>
            <a:endParaRPr lang="en-US" dirty="0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7239941" y="738262"/>
            <a:ext cx="1446859" cy="192881"/>
          </a:xfrm>
        </p:spPr>
        <p:txBody>
          <a:bodyPr/>
          <a:lstStyle>
            <a:lvl1pPr marL="0" indent="0" algn="r">
              <a:buNone/>
              <a:defRPr sz="1000">
                <a:solidFill>
                  <a:srgbClr val="003E74"/>
                </a:solidFill>
              </a:defRPr>
            </a:lvl1pPr>
          </a:lstStyle>
          <a:p>
            <a:pPr lvl="0"/>
            <a:r>
              <a:rPr lang="en-US" dirty="0"/>
              <a:t>Click to add the date</a:t>
            </a:r>
          </a:p>
        </p:txBody>
      </p:sp>
    </p:spTree>
    <p:extLst>
      <p:ext uri="{BB962C8B-B14F-4D97-AF65-F5344CB8AC3E}">
        <p14:creationId xmlns:p14="http://schemas.microsoft.com/office/powerpoint/2010/main" val="4067258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ollege_Powerpoint_Background_16-9.png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35879" cy="5143500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9936"/>
            <a:ext cx="8229600" cy="261343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115931"/>
            <a:ext cx="8229600" cy="380667"/>
          </a:xfrm>
          <a:prstGeom prst="rect">
            <a:avLst/>
          </a:prstGeom>
        </p:spPr>
        <p:txBody>
          <a:bodyPr vert="horz" lIns="0" tIns="45720" rIns="0" bIns="0" rtlCol="0" anchor="ctr">
            <a:no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53728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50" r:id="rId3"/>
    <p:sldLayoutId id="2147483652" r:id="rId4"/>
    <p:sldLayoutId id="2147483660" r:id="rId5"/>
    <p:sldLayoutId id="2147483657" r:id="rId6"/>
    <p:sldLayoutId id="2147483658" r:id="rId7"/>
    <p:sldLayoutId id="2147483659" r:id="rId8"/>
    <p:sldLayoutId id="2147483655" r:id="rId9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2400" b="1" kern="1200">
          <a:solidFill>
            <a:srgbClr val="0085CA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rgbClr val="0085CA"/>
        </a:buClr>
        <a:buFont typeface="Arial"/>
        <a:buChar char="•"/>
        <a:defRPr sz="18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Clr>
          <a:srgbClr val="0085CA"/>
        </a:buClr>
        <a:buFont typeface="Arial"/>
        <a:buChar char="–"/>
        <a:defRPr sz="18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Clr>
          <a:srgbClr val="0085CA"/>
        </a:buClr>
        <a:buFont typeface="Arial"/>
        <a:buChar char="•"/>
        <a:defRPr sz="12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Clr>
          <a:srgbClr val="0085CA"/>
        </a:buClr>
        <a:buFont typeface="Arial"/>
        <a:buChar char="–"/>
        <a:defRPr sz="12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Clr>
          <a:srgbClr val="0085CA"/>
        </a:buClr>
        <a:buFont typeface="Arial"/>
        <a:buChar char="»"/>
        <a:defRPr sz="12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457200" y="2957123"/>
            <a:ext cx="6400800" cy="998063"/>
          </a:xfrm>
        </p:spPr>
        <p:txBody>
          <a:bodyPr/>
          <a:lstStyle/>
          <a:p>
            <a:r>
              <a:rPr lang="en-US" sz="1800" dirty="0"/>
              <a:t>Author: </a:t>
            </a:r>
            <a:r>
              <a:rPr lang="en-US" sz="1800" dirty="0" err="1"/>
              <a:t>Hanchao</a:t>
            </a:r>
            <a:r>
              <a:rPr lang="en-US" sz="1800" dirty="0"/>
              <a:t> Chen</a:t>
            </a:r>
          </a:p>
          <a:p>
            <a:r>
              <a:rPr lang="en-US" sz="1800" dirty="0"/>
              <a:t>Supervisor: Matthew Piggott</a:t>
            </a:r>
          </a:p>
          <a:p>
            <a:r>
              <a:rPr lang="en-US" sz="1800" dirty="0"/>
              <a:t>Co-supervisor: James Percival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Wind Turbine Fault Prediction and Maintenance Scheduling: </a:t>
            </a:r>
            <a:br>
              <a:rPr lang="en-US" sz="2400" dirty="0"/>
            </a:br>
            <a:r>
              <a:rPr lang="en-US" sz="2400" dirty="0"/>
              <a:t>The Use of Machine Learning Techniques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8</a:t>
            </a:r>
            <a:r>
              <a:rPr lang="en-US" baseline="30000" dirty="0"/>
              <a:t>th</a:t>
            </a:r>
            <a:r>
              <a:rPr lang="en-US" dirty="0"/>
              <a:t> September, 2020</a:t>
            </a:r>
          </a:p>
        </p:txBody>
      </p:sp>
    </p:spTree>
    <p:extLst>
      <p:ext uri="{BB962C8B-B14F-4D97-AF65-F5344CB8AC3E}">
        <p14:creationId xmlns:p14="http://schemas.microsoft.com/office/powerpoint/2010/main" val="40583683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3FBFB48-946F-E647-B329-B45498A48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Regression Model</a:t>
            </a:r>
            <a:endParaRPr lang="en-CN" dirty="0"/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6010F3C4-210D-6247-A4FF-064ED65F8E42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457201" y="1759936"/>
            <a:ext cx="3239146" cy="2613435"/>
          </a:xfrm>
        </p:spPr>
        <p:txBody>
          <a:bodyPr/>
          <a:lstStyle/>
          <a:p>
            <a:r>
              <a:rPr lang="en-US" altLang="zh-CN" dirty="0"/>
              <a:t>Abnormal</a:t>
            </a:r>
            <a:r>
              <a:rPr lang="zh-CN" altLang="en-US" dirty="0"/>
              <a:t> </a:t>
            </a:r>
            <a:r>
              <a:rPr lang="en-US" altLang="zh-CN" dirty="0"/>
              <a:t>evolution</a:t>
            </a:r>
          </a:p>
          <a:p>
            <a:endParaRPr lang="en-CN" dirty="0"/>
          </a:p>
          <a:p>
            <a:r>
              <a:rPr lang="en-US" altLang="zh-CN" dirty="0"/>
              <a:t>Prediction</a:t>
            </a:r>
            <a:r>
              <a:rPr lang="zh-CN" altLang="en-US" dirty="0"/>
              <a:t> </a:t>
            </a:r>
            <a:r>
              <a:rPr lang="en-US" altLang="zh-CN" dirty="0"/>
              <a:t>vs.</a:t>
            </a:r>
            <a:r>
              <a:rPr lang="zh-CN" altLang="en-US" dirty="0"/>
              <a:t> </a:t>
            </a:r>
            <a:r>
              <a:rPr lang="en-US" altLang="zh-CN" dirty="0"/>
              <a:t>Real</a:t>
            </a:r>
          </a:p>
          <a:p>
            <a:r>
              <a:rPr lang="en-US" dirty="0"/>
              <a:t>deviation </a:t>
            </a:r>
            <a:endParaRPr lang="en-CN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F636DE3-9388-AD49-8F17-8766ADC8B3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8574" y="1881167"/>
            <a:ext cx="5487829" cy="2326091"/>
          </a:xfrm>
          <a:prstGeom prst="rect">
            <a:avLst/>
          </a:prstGeom>
        </p:spPr>
      </p:pic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94F557E3-30CE-154D-9C2B-A019FE12CA58}"/>
              </a:ext>
            </a:extLst>
          </p:cNvPr>
          <p:cNvSpPr txBox="1">
            <a:spLocks/>
          </p:cNvSpPr>
          <p:nvPr/>
        </p:nvSpPr>
        <p:spPr>
          <a:xfrm>
            <a:off x="6553925" y="497144"/>
            <a:ext cx="2132875" cy="23421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000" b="1" kern="1200">
                <a:solidFill>
                  <a:srgbClr val="003E74"/>
                </a:solidFill>
                <a:latin typeface="Arial"/>
                <a:ea typeface="+mn-ea"/>
                <a:cs typeface="Arial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200" kern="1200">
                <a:solidFill>
                  <a:srgbClr val="003E74"/>
                </a:solidFill>
                <a:latin typeface="Arial"/>
                <a:ea typeface="+mn-ea"/>
                <a:cs typeface="Arial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200" kern="1200">
                <a:solidFill>
                  <a:srgbClr val="003E74"/>
                </a:solidFill>
                <a:latin typeface="Arial"/>
                <a:ea typeface="+mn-ea"/>
                <a:cs typeface="Arial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200" kern="1200">
                <a:solidFill>
                  <a:srgbClr val="003E74"/>
                </a:solidFill>
                <a:latin typeface="Arial"/>
                <a:ea typeface="+mn-ea"/>
                <a:cs typeface="Arial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200" kern="1200">
                <a:solidFill>
                  <a:srgbClr val="003E74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/>
              <a:t>Wind Turbine Fault Prediction and Maintenance Scheduling</a:t>
            </a:r>
            <a:endParaRPr lang="en-US" sz="900" dirty="0"/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82C7E725-EA17-5B45-BB47-0D8F287BBCC3}"/>
              </a:ext>
            </a:extLst>
          </p:cNvPr>
          <p:cNvSpPr txBox="1">
            <a:spLocks/>
          </p:cNvSpPr>
          <p:nvPr/>
        </p:nvSpPr>
        <p:spPr>
          <a:xfrm>
            <a:off x="7239941" y="800254"/>
            <a:ext cx="1446859" cy="19288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2800" b="0" i="1" kern="1200" baseline="0">
                <a:solidFill>
                  <a:srgbClr val="003E74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Char char="•"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Char char="–"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Char char="»"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000" i="0" dirty="0"/>
              <a:t>8</a:t>
            </a:r>
            <a:r>
              <a:rPr lang="en-US" sz="1000" i="0" baseline="30000" dirty="0"/>
              <a:t>th</a:t>
            </a:r>
            <a:r>
              <a:rPr lang="en-US" sz="1000" i="0" dirty="0"/>
              <a:t> September, 2020</a:t>
            </a:r>
          </a:p>
          <a:p>
            <a:endParaRPr lang="en-US" sz="1000" i="0" dirty="0"/>
          </a:p>
        </p:txBody>
      </p:sp>
    </p:spTree>
    <p:extLst>
      <p:ext uri="{BB962C8B-B14F-4D97-AF65-F5344CB8AC3E}">
        <p14:creationId xmlns:p14="http://schemas.microsoft.com/office/powerpoint/2010/main" val="1513943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564E28AB-143D-4340-AFCF-22CAA877A665}"/>
                  </a:ext>
                </a:extLst>
              </p:cNvPr>
              <p:cNvSpPr>
                <a:spLocks noGrp="1"/>
              </p:cNvSpPr>
              <p:nvPr>
                <p:ph idx="11"/>
              </p:nvPr>
            </p:nvSpPr>
            <p:spPr>
              <a:xfrm>
                <a:off x="457200" y="1958672"/>
                <a:ext cx="3806519" cy="2151035"/>
              </a:xfrm>
            </p:spPr>
            <p:txBody>
              <a:bodyPr/>
              <a:lstStyle/>
              <a:p>
                <a:r>
                  <a:rPr lang="en-US" altLang="zh-CN" dirty="0"/>
                  <a:t>Numerical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Label</a:t>
                </a:r>
              </a:p>
              <a:p>
                <a:r>
                  <a:rPr lang="en-US" altLang="zh-CN" dirty="0"/>
                  <a:t>0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normal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state</a:t>
                </a:r>
              </a:p>
              <a:p>
                <a:r>
                  <a:rPr lang="en-US" altLang="zh-CN" dirty="0"/>
                  <a:t>1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a:rPr lang="zh-CN" altLang="en-US" i="1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failure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state</a:t>
                </a:r>
              </a:p>
              <a:p>
                <a:pPr marL="0" indent="0">
                  <a:buNone/>
                </a:pPr>
                <a:endParaRPr lang="en-US" altLang="zh-CN" dirty="0"/>
              </a:p>
              <a:p>
                <a:endParaRPr lang="en-CN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564E28AB-143D-4340-AFCF-22CAA877A66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1"/>
              </p:nvPr>
            </p:nvSpPr>
            <p:spPr>
              <a:xfrm>
                <a:off x="457200" y="1958672"/>
                <a:ext cx="3806519" cy="2151035"/>
              </a:xfrm>
              <a:blipFill>
                <a:blip r:embed="rId2"/>
                <a:stretch>
                  <a:fillRect l="-3679" t="-355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E40E174D-E283-6047-91EC-32C047E6EB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Classification Model</a:t>
            </a:r>
            <a:endParaRPr lang="en-CN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7A08F9D6-9279-234A-A842-B0B4DDBEE73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553925" y="497144"/>
            <a:ext cx="2132875" cy="234218"/>
          </a:xfrm>
        </p:spPr>
        <p:txBody>
          <a:bodyPr/>
          <a:lstStyle/>
          <a:p>
            <a:r>
              <a:rPr lang="en-US" sz="900" dirty="0"/>
              <a:t>Wind Turbine Fault Prediction and Maintenance Scheduling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43E77A2A-877A-C348-B446-2E3736E39070}"/>
              </a:ext>
            </a:extLst>
          </p:cNvPr>
          <p:cNvSpPr txBox="1">
            <a:spLocks/>
          </p:cNvSpPr>
          <p:nvPr/>
        </p:nvSpPr>
        <p:spPr>
          <a:xfrm>
            <a:off x="7239941" y="800254"/>
            <a:ext cx="1446859" cy="19288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2800" b="0" i="1" kern="1200" baseline="0">
                <a:solidFill>
                  <a:srgbClr val="003E74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Char char="•"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Char char="–"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Char char="»"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000" i="0" dirty="0"/>
              <a:t>8</a:t>
            </a:r>
            <a:r>
              <a:rPr lang="en-US" sz="1000" i="0" baseline="30000" dirty="0"/>
              <a:t>th</a:t>
            </a:r>
            <a:r>
              <a:rPr lang="en-US" sz="1000" i="0" dirty="0"/>
              <a:t> September, 2020</a:t>
            </a:r>
          </a:p>
          <a:p>
            <a:endParaRPr lang="en-US" sz="1000" i="0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E48DC39-A863-A946-AA78-C89EFBDF9F9E}"/>
              </a:ext>
            </a:extLst>
          </p:cNvPr>
          <p:cNvGrpSpPr/>
          <p:nvPr/>
        </p:nvGrpSpPr>
        <p:grpSpPr>
          <a:xfrm>
            <a:off x="3921813" y="1619394"/>
            <a:ext cx="4267278" cy="2321258"/>
            <a:chOff x="4239865" y="1337393"/>
            <a:chExt cx="4267278" cy="2321258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00F18B1D-63EC-624D-B58C-5A68EE87D8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74793" y="1619394"/>
              <a:ext cx="3558264" cy="1690270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F844D8B-1DE4-1942-BD03-1CB3D9588078}"/>
                </a:ext>
              </a:extLst>
            </p:cNvPr>
            <p:cNvSpPr txBox="1"/>
            <p:nvPr/>
          </p:nvSpPr>
          <p:spPr>
            <a:xfrm>
              <a:off x="4408963" y="1547835"/>
              <a:ext cx="36099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00" dirty="0"/>
                <a:t>1.0</a:t>
              </a:r>
              <a:endParaRPr lang="en-CN" sz="1000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B7E768B-5663-1F45-8EAB-C4D163882787}"/>
                </a:ext>
              </a:extLst>
            </p:cNvPr>
            <p:cNvSpPr txBox="1"/>
            <p:nvPr/>
          </p:nvSpPr>
          <p:spPr>
            <a:xfrm>
              <a:off x="4504377" y="3135028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00" dirty="0"/>
                <a:t>0</a:t>
              </a:r>
              <a:endParaRPr lang="en-CN" sz="1000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B76EA92-A67A-AC44-AF09-F88DD6C7D25A}"/>
                </a:ext>
              </a:extLst>
            </p:cNvPr>
            <p:cNvSpPr txBox="1"/>
            <p:nvPr/>
          </p:nvSpPr>
          <p:spPr>
            <a:xfrm>
              <a:off x="4239865" y="2303991"/>
              <a:ext cx="49564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00" dirty="0"/>
                <a:t>Label</a:t>
              </a:r>
              <a:endParaRPr lang="en-CN" sz="100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76F3606-A7A8-3540-9CFD-EC1272DBE3BB}"/>
                </a:ext>
              </a:extLst>
            </p:cNvPr>
            <p:cNvSpPr txBox="1"/>
            <p:nvPr/>
          </p:nvSpPr>
          <p:spPr>
            <a:xfrm>
              <a:off x="6363946" y="3412430"/>
              <a:ext cx="69442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00" dirty="0"/>
                <a:t>evolution</a:t>
              </a:r>
              <a:endParaRPr lang="en-CN" sz="1000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5434CCC-09FE-AE47-BCCC-C52943428D12}"/>
                </a:ext>
              </a:extLst>
            </p:cNvPr>
            <p:cNvSpPr txBox="1"/>
            <p:nvPr/>
          </p:nvSpPr>
          <p:spPr>
            <a:xfrm>
              <a:off x="5396250" y="2943542"/>
              <a:ext cx="90922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00" dirty="0"/>
                <a:t>Normal</a:t>
              </a:r>
              <a:r>
                <a:rPr lang="zh-CN" altLang="en-US" sz="1000" dirty="0"/>
                <a:t> </a:t>
              </a:r>
              <a:r>
                <a:rPr lang="en-US" altLang="zh-CN" sz="1000" dirty="0"/>
                <a:t>state</a:t>
              </a:r>
              <a:endParaRPr lang="en-CN" sz="10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E1B1103-5BD3-EB46-9AD0-4A5E627D025D}"/>
                </a:ext>
              </a:extLst>
            </p:cNvPr>
            <p:cNvSpPr txBox="1"/>
            <p:nvPr/>
          </p:nvSpPr>
          <p:spPr>
            <a:xfrm>
              <a:off x="7620362" y="1337393"/>
              <a:ext cx="88678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00" dirty="0"/>
                <a:t>Failure</a:t>
              </a:r>
              <a:r>
                <a:rPr lang="zh-CN" altLang="en-US" sz="1000" dirty="0"/>
                <a:t> </a:t>
              </a:r>
              <a:r>
                <a:rPr lang="en-US" altLang="zh-CN" sz="1000" dirty="0"/>
                <a:t>state</a:t>
              </a:r>
              <a:endParaRPr lang="en-CN" sz="1000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DF25466-6420-DE47-B5BA-C3789FA30AC6}"/>
                </a:ext>
              </a:extLst>
            </p:cNvPr>
            <p:cNvSpPr txBox="1"/>
            <p:nvPr/>
          </p:nvSpPr>
          <p:spPr>
            <a:xfrm>
              <a:off x="6651792" y="2353801"/>
              <a:ext cx="131157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00" dirty="0"/>
                <a:t>Early</a:t>
              </a:r>
              <a:r>
                <a:rPr lang="zh-CN" altLang="en-US" sz="1000" dirty="0"/>
                <a:t> </a:t>
              </a:r>
              <a:r>
                <a:rPr lang="en-US" altLang="zh-CN" sz="1000" dirty="0"/>
                <a:t>state</a:t>
              </a:r>
              <a:r>
                <a:rPr lang="zh-CN" altLang="en-US" sz="1000" dirty="0"/>
                <a:t> </a:t>
              </a:r>
              <a:r>
                <a:rPr lang="en-US" altLang="zh-CN" sz="1000" dirty="0"/>
                <a:t>of</a:t>
              </a:r>
              <a:r>
                <a:rPr lang="zh-CN" altLang="en-US" sz="1000" dirty="0"/>
                <a:t> </a:t>
              </a:r>
              <a:r>
                <a:rPr lang="en-US" altLang="zh-CN" sz="1000" dirty="0"/>
                <a:t>failure</a:t>
              </a:r>
              <a:endParaRPr lang="en-CN" sz="1000" dirty="0"/>
            </a:p>
          </p:txBody>
        </p:sp>
      </p:grpSp>
    </p:spTree>
    <p:extLst>
      <p:ext uri="{BB962C8B-B14F-4D97-AF65-F5344CB8AC3E}">
        <p14:creationId xmlns:p14="http://schemas.microsoft.com/office/powerpoint/2010/main" val="7884952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8D5B6B4-2E98-E64F-9C01-5DC02E2EE17B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457201" y="1759937"/>
            <a:ext cx="2930055" cy="605884"/>
          </a:xfrm>
        </p:spPr>
        <p:txBody>
          <a:bodyPr/>
          <a:lstStyle/>
          <a:p>
            <a:r>
              <a:rPr lang="en-US" altLang="zh-CN" dirty="0"/>
              <a:t>Test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LLY-21</a:t>
            </a:r>
            <a:endParaRPr lang="en-C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723022A-9775-FC45-998C-5CF9782D3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Classification Model</a:t>
            </a:r>
            <a:endParaRPr lang="en-CN" dirty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18724D8A-FE58-564F-8E81-ABACD0BCA62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553925" y="497144"/>
            <a:ext cx="2132875" cy="234218"/>
          </a:xfrm>
        </p:spPr>
        <p:txBody>
          <a:bodyPr/>
          <a:lstStyle/>
          <a:p>
            <a:r>
              <a:rPr lang="en-US" sz="900" dirty="0"/>
              <a:t>Wind Turbine Fault Prediction and Maintenance Scheduling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3EA6066F-3E83-6144-81DC-406C489A6BAE}"/>
              </a:ext>
            </a:extLst>
          </p:cNvPr>
          <p:cNvSpPr txBox="1">
            <a:spLocks/>
          </p:cNvSpPr>
          <p:nvPr/>
        </p:nvSpPr>
        <p:spPr>
          <a:xfrm>
            <a:off x="7239941" y="800254"/>
            <a:ext cx="1446859" cy="19288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2800" b="0" i="1" kern="1200" baseline="0">
                <a:solidFill>
                  <a:srgbClr val="003E74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Char char="•"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Char char="–"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Char char="»"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000" i="0" dirty="0"/>
              <a:t>8</a:t>
            </a:r>
            <a:r>
              <a:rPr lang="en-US" sz="1000" i="0" baseline="30000" dirty="0"/>
              <a:t>th</a:t>
            </a:r>
            <a:r>
              <a:rPr lang="en-US" sz="1000" i="0" dirty="0"/>
              <a:t> September, 2020</a:t>
            </a:r>
          </a:p>
          <a:p>
            <a:endParaRPr lang="en-US" sz="1000" i="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AC8C50A-94C8-1F41-A1F5-1F17C496B4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2064" y="1619394"/>
            <a:ext cx="5112689" cy="26945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6968DA6-5573-AC4E-91C1-ABA0D467B1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914" y="2352593"/>
            <a:ext cx="3439150" cy="1742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5221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2AC34C1-BE65-6241-9961-F623FA77994A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r>
              <a:rPr lang="en-US" altLang="zh-CN" dirty="0"/>
              <a:t>New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pre-processing</a:t>
            </a:r>
            <a:r>
              <a:rPr lang="zh-CN" altLang="en-US" dirty="0"/>
              <a:t> </a:t>
            </a:r>
            <a:r>
              <a:rPr lang="en-US" altLang="zh-CN" dirty="0"/>
              <a:t>strategy</a:t>
            </a:r>
          </a:p>
          <a:p>
            <a:endParaRPr lang="en-US" altLang="zh-CN" dirty="0"/>
          </a:p>
          <a:p>
            <a:r>
              <a:rPr lang="en-US" altLang="zh-CN" dirty="0"/>
              <a:t>Active variables: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altLang="zh-CN" dirty="0"/>
              <a:t>P</a:t>
            </a:r>
            <a:r>
              <a:rPr lang="en-US" dirty="0"/>
              <a:t>assive variables</a:t>
            </a:r>
            <a:r>
              <a:rPr lang="en-US" altLang="zh-CN" dirty="0"/>
              <a:t>:</a:t>
            </a:r>
          </a:p>
          <a:p>
            <a:endParaRPr lang="en-C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F8B3B7C-8080-AA49-BADB-ADED281C82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Multinomial Classiﬁcation Model</a:t>
            </a:r>
            <a:endParaRPr lang="en-CN" dirty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87B4F167-1597-0E46-A1BF-E5E0B461BD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553925" y="497144"/>
            <a:ext cx="2132875" cy="234218"/>
          </a:xfrm>
        </p:spPr>
        <p:txBody>
          <a:bodyPr/>
          <a:lstStyle/>
          <a:p>
            <a:r>
              <a:rPr lang="en-US" sz="900" dirty="0"/>
              <a:t>Wind Turbine Fault Prediction and Maintenance Scheduling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233F9468-AD49-6341-A72D-6A131F6DE4B6}"/>
              </a:ext>
            </a:extLst>
          </p:cNvPr>
          <p:cNvSpPr txBox="1">
            <a:spLocks/>
          </p:cNvSpPr>
          <p:nvPr/>
        </p:nvSpPr>
        <p:spPr>
          <a:xfrm>
            <a:off x="7239941" y="800254"/>
            <a:ext cx="1446859" cy="19288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2800" b="0" i="1" kern="1200" baseline="0">
                <a:solidFill>
                  <a:srgbClr val="003E74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Char char="•"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Char char="–"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Char char="»"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000" i="0" dirty="0"/>
              <a:t>8</a:t>
            </a:r>
            <a:r>
              <a:rPr lang="en-US" sz="1000" i="0" baseline="30000" dirty="0"/>
              <a:t>th</a:t>
            </a:r>
            <a:r>
              <a:rPr lang="en-US" sz="1000" i="0" dirty="0"/>
              <a:t> September, 2020</a:t>
            </a:r>
          </a:p>
          <a:p>
            <a:endParaRPr lang="en-US" sz="1000" i="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79F97F7-C5D3-8B41-9956-23CEDEBE3A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4890" y="1619394"/>
            <a:ext cx="3179110" cy="310308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C272B40-0AF8-CE43-AC23-0FD3034924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1736" y="2240442"/>
            <a:ext cx="2377910" cy="225572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712759A-8AA2-CF49-A2E5-3DD122482ED7}"/>
              </a:ext>
            </a:extLst>
          </p:cNvPr>
          <p:cNvSpPr txBox="1"/>
          <p:nvPr/>
        </p:nvSpPr>
        <p:spPr>
          <a:xfrm>
            <a:off x="493205" y="2758876"/>
            <a:ext cx="34160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ambient temperature, power</a:t>
            </a:r>
            <a:r>
              <a:rPr lang="en-US" altLang="zh-CN" sz="1400" dirty="0"/>
              <a:t>,</a:t>
            </a:r>
            <a:r>
              <a:rPr lang="en-US" sz="1400" dirty="0"/>
              <a:t> wind speed</a:t>
            </a:r>
            <a:endParaRPr lang="en-CN" sz="1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1DD4553-0A19-2D4D-AFAB-130F9B5625D2}"/>
              </a:ext>
            </a:extLst>
          </p:cNvPr>
          <p:cNvSpPr txBox="1"/>
          <p:nvPr/>
        </p:nvSpPr>
        <p:spPr>
          <a:xfrm>
            <a:off x="457200" y="3368304"/>
            <a:ext cx="314701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gear oil temperature, generator RPM,</a:t>
            </a:r>
          </a:p>
          <a:p>
            <a:r>
              <a:rPr lang="en-US" sz="1400" dirty="0"/>
              <a:t>generator temperature</a:t>
            </a:r>
            <a:r>
              <a:rPr lang="en-US" altLang="zh-CN" sz="1400" dirty="0"/>
              <a:t>,</a:t>
            </a:r>
            <a:r>
              <a:rPr lang="zh-CN" altLang="en-US" sz="1400" dirty="0"/>
              <a:t> </a:t>
            </a:r>
            <a:endParaRPr lang="en-US" altLang="zh-CN" sz="1400" dirty="0"/>
          </a:p>
          <a:p>
            <a:r>
              <a:rPr lang="en-US" sz="1400" dirty="0"/>
              <a:t>high speed bearing temperature</a:t>
            </a:r>
            <a:r>
              <a:rPr lang="en-US" altLang="zh-CN" sz="1400" dirty="0"/>
              <a:t>…</a:t>
            </a:r>
            <a:endParaRPr lang="en-CN" sz="1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EFF987D-FA8B-0847-B381-A28E3910D5E6}"/>
              </a:ext>
            </a:extLst>
          </p:cNvPr>
          <p:cNvSpPr txBox="1"/>
          <p:nvPr/>
        </p:nvSpPr>
        <p:spPr>
          <a:xfrm>
            <a:off x="4826442" y="1963972"/>
            <a:ext cx="7296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2D</a:t>
            </a:r>
            <a:r>
              <a:rPr lang="zh-CN" altLang="en-US" sz="1200" dirty="0"/>
              <a:t> </a:t>
            </a:r>
            <a:r>
              <a:rPr lang="en-US" altLang="zh-CN" sz="1200" dirty="0"/>
              <a:t>view</a:t>
            </a:r>
            <a:endParaRPr lang="en-CN" sz="12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ACE488A-0081-BE48-B687-AB1DEAE1C9D5}"/>
              </a:ext>
            </a:extLst>
          </p:cNvPr>
          <p:cNvSpPr txBox="1"/>
          <p:nvPr/>
        </p:nvSpPr>
        <p:spPr>
          <a:xfrm>
            <a:off x="6890675" y="1619394"/>
            <a:ext cx="7296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3D</a:t>
            </a:r>
            <a:r>
              <a:rPr lang="zh-CN" altLang="en-US" sz="1200" dirty="0"/>
              <a:t> </a:t>
            </a:r>
            <a:r>
              <a:rPr lang="en-US" altLang="zh-CN" sz="1200" dirty="0"/>
              <a:t>view</a:t>
            </a:r>
            <a:endParaRPr lang="en-CN" sz="1200" dirty="0"/>
          </a:p>
        </p:txBody>
      </p:sp>
    </p:spTree>
    <p:extLst>
      <p:ext uri="{BB962C8B-B14F-4D97-AF65-F5344CB8AC3E}">
        <p14:creationId xmlns:p14="http://schemas.microsoft.com/office/powerpoint/2010/main" val="13738034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651B421-FAD1-1B49-B4EE-A70C7D7692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Multinomial Classiﬁcation Model</a:t>
            </a:r>
            <a:endParaRPr lang="en-CN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869CD5C8-2892-4341-B7B7-F5901D33BE4C}"/>
              </a:ext>
            </a:extLst>
          </p:cNvPr>
          <p:cNvSpPr txBox="1">
            <a:spLocks/>
          </p:cNvSpPr>
          <p:nvPr/>
        </p:nvSpPr>
        <p:spPr>
          <a:xfrm>
            <a:off x="6553925" y="497144"/>
            <a:ext cx="2132875" cy="23421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000" b="1" kern="1200">
                <a:solidFill>
                  <a:srgbClr val="003E74"/>
                </a:solidFill>
                <a:latin typeface="Arial"/>
                <a:ea typeface="+mn-ea"/>
                <a:cs typeface="Arial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200" kern="1200">
                <a:solidFill>
                  <a:srgbClr val="003E74"/>
                </a:solidFill>
                <a:latin typeface="Arial"/>
                <a:ea typeface="+mn-ea"/>
                <a:cs typeface="Arial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200" kern="1200">
                <a:solidFill>
                  <a:srgbClr val="003E74"/>
                </a:solidFill>
                <a:latin typeface="Arial"/>
                <a:ea typeface="+mn-ea"/>
                <a:cs typeface="Arial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200" kern="1200">
                <a:solidFill>
                  <a:srgbClr val="003E74"/>
                </a:solidFill>
                <a:latin typeface="Arial"/>
                <a:ea typeface="+mn-ea"/>
                <a:cs typeface="Arial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200" kern="1200">
                <a:solidFill>
                  <a:srgbClr val="003E74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/>
              <a:t>Wind Turbine Fault Prediction and Maintenance Scheduling</a:t>
            </a:r>
            <a:endParaRPr lang="en-US" sz="900" dirty="0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F9933597-62BB-1141-920C-BC010C6504DF}"/>
              </a:ext>
            </a:extLst>
          </p:cNvPr>
          <p:cNvSpPr txBox="1">
            <a:spLocks/>
          </p:cNvSpPr>
          <p:nvPr/>
        </p:nvSpPr>
        <p:spPr>
          <a:xfrm>
            <a:off x="7239941" y="800254"/>
            <a:ext cx="1446859" cy="19288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2800" b="0" i="1" kern="1200" baseline="0">
                <a:solidFill>
                  <a:srgbClr val="003E74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Char char="•"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Char char="–"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Char char="»"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000" i="0" dirty="0"/>
              <a:t>8</a:t>
            </a:r>
            <a:r>
              <a:rPr lang="en-US" sz="1000" i="0" baseline="30000" dirty="0"/>
              <a:t>th</a:t>
            </a:r>
            <a:r>
              <a:rPr lang="en-US" sz="1000" i="0" dirty="0"/>
              <a:t> September, 2020</a:t>
            </a:r>
          </a:p>
          <a:p>
            <a:endParaRPr lang="en-US" sz="1000" i="0" dirty="0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3C6EAAD5-59F7-6D4D-8D74-23DDA7125A79}"/>
              </a:ext>
            </a:extLst>
          </p:cNvPr>
          <p:cNvGrpSpPr/>
          <p:nvPr/>
        </p:nvGrpSpPr>
        <p:grpSpPr>
          <a:xfrm>
            <a:off x="170769" y="1915257"/>
            <a:ext cx="8849321" cy="2405423"/>
            <a:chOff x="170769" y="1915257"/>
            <a:chExt cx="8849321" cy="2405423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7DC0CD38-1778-234D-9FA9-CF188CA8F504}"/>
                </a:ext>
              </a:extLst>
            </p:cNvPr>
            <p:cNvGrpSpPr/>
            <p:nvPr/>
          </p:nvGrpSpPr>
          <p:grpSpPr>
            <a:xfrm>
              <a:off x="170769" y="1915257"/>
              <a:ext cx="5868060" cy="1325404"/>
              <a:chOff x="457200" y="1704626"/>
              <a:chExt cx="5868060" cy="1325404"/>
            </a:xfrm>
          </p:grpSpPr>
          <p:sp>
            <p:nvSpPr>
              <p:cNvPr id="13" name="Rounded Rectangle 12">
                <a:extLst>
                  <a:ext uri="{FF2B5EF4-FFF2-40B4-BE49-F238E27FC236}">
                    <a16:creationId xmlns:a16="http://schemas.microsoft.com/office/drawing/2014/main" id="{3924448B-3502-4041-B294-AC35E0BFD9C2}"/>
                  </a:ext>
                </a:extLst>
              </p:cNvPr>
              <p:cNvSpPr/>
              <p:nvPr/>
            </p:nvSpPr>
            <p:spPr>
              <a:xfrm>
                <a:off x="4973539" y="1743086"/>
                <a:ext cx="1351721" cy="477079"/>
              </a:xfrm>
              <a:prstGeom prst="round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400" dirty="0"/>
                  <a:t>Operating</a:t>
                </a:r>
                <a:r>
                  <a:rPr lang="zh-CN" altLang="en-US" sz="1400" dirty="0"/>
                  <a:t> </a:t>
                </a:r>
                <a:r>
                  <a:rPr lang="en-US" altLang="zh-CN" sz="1400" dirty="0"/>
                  <a:t>state</a:t>
                </a:r>
                <a:r>
                  <a:rPr lang="zh-CN" altLang="en-US" sz="1400" dirty="0"/>
                  <a:t> </a:t>
                </a:r>
                <a:r>
                  <a:rPr lang="en-US" altLang="zh-CN" sz="1400" dirty="0"/>
                  <a:t>(clusters)</a:t>
                </a:r>
                <a:endParaRPr lang="en-CN" sz="1400" dirty="0"/>
              </a:p>
            </p:txBody>
          </p:sp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FB41B6D8-D744-7348-B98D-DC117BB6C3E1}"/>
                  </a:ext>
                </a:extLst>
              </p:cNvPr>
              <p:cNvGrpSpPr/>
              <p:nvPr/>
            </p:nvGrpSpPr>
            <p:grpSpPr>
              <a:xfrm>
                <a:off x="457200" y="1743087"/>
                <a:ext cx="3228228" cy="1148444"/>
                <a:chOff x="168302" y="1743087"/>
                <a:chExt cx="3228228" cy="1148444"/>
              </a:xfrm>
            </p:grpSpPr>
            <p:sp>
              <p:nvSpPr>
                <p:cNvPr id="14" name="Rounded Rectangle 13">
                  <a:extLst>
                    <a:ext uri="{FF2B5EF4-FFF2-40B4-BE49-F238E27FC236}">
                      <a16:creationId xmlns:a16="http://schemas.microsoft.com/office/drawing/2014/main" id="{D70B595A-2920-4346-9FA0-DF8633C812C9}"/>
                    </a:ext>
                  </a:extLst>
                </p:cNvPr>
                <p:cNvSpPr/>
                <p:nvPr/>
              </p:nvSpPr>
              <p:spPr>
                <a:xfrm>
                  <a:off x="2044809" y="1743087"/>
                  <a:ext cx="1351721" cy="477079"/>
                </a:xfrm>
                <a:prstGeom prst="roundRect">
                  <a:avLst/>
                </a:prstGeom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1400" dirty="0"/>
                    <a:t>Active variables</a:t>
                  </a:r>
                  <a:endParaRPr lang="en-CN" sz="1400" dirty="0"/>
                </a:p>
              </p:txBody>
            </p:sp>
            <p:sp>
              <p:nvSpPr>
                <p:cNvPr id="15" name="Rounded Rectangle 14">
                  <a:extLst>
                    <a:ext uri="{FF2B5EF4-FFF2-40B4-BE49-F238E27FC236}">
                      <a16:creationId xmlns:a16="http://schemas.microsoft.com/office/drawing/2014/main" id="{4366EA5C-E892-EE41-ABB7-1F5FC7CBB586}"/>
                    </a:ext>
                  </a:extLst>
                </p:cNvPr>
                <p:cNvSpPr/>
                <p:nvPr/>
              </p:nvSpPr>
              <p:spPr>
                <a:xfrm>
                  <a:off x="2044809" y="2414452"/>
                  <a:ext cx="1351721" cy="477079"/>
                </a:xfrm>
                <a:prstGeom prst="roundRect">
                  <a:avLst/>
                </a:prstGeom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1400" dirty="0"/>
                    <a:t>P</a:t>
                  </a:r>
                  <a:r>
                    <a:rPr lang="en-US" sz="1400" dirty="0"/>
                    <a:t>assive</a:t>
                  </a:r>
                  <a:r>
                    <a:rPr lang="en-US" altLang="zh-CN" sz="1400" dirty="0"/>
                    <a:t> variables</a:t>
                  </a:r>
                  <a:endParaRPr lang="en-CN" sz="1400" dirty="0"/>
                </a:p>
              </p:txBody>
            </p:sp>
            <p:sp>
              <p:nvSpPr>
                <p:cNvPr id="17" name="Rounded Rectangle 16">
                  <a:extLst>
                    <a:ext uri="{FF2B5EF4-FFF2-40B4-BE49-F238E27FC236}">
                      <a16:creationId xmlns:a16="http://schemas.microsoft.com/office/drawing/2014/main" id="{6BCADBED-C697-2242-9490-62C6518703CF}"/>
                    </a:ext>
                  </a:extLst>
                </p:cNvPr>
                <p:cNvSpPr/>
                <p:nvPr/>
              </p:nvSpPr>
              <p:spPr>
                <a:xfrm>
                  <a:off x="168302" y="2086720"/>
                  <a:ext cx="1351721" cy="477079"/>
                </a:xfrm>
                <a:prstGeom prst="roundRect">
                  <a:avLst/>
                </a:prstGeom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1400" dirty="0"/>
                    <a:t>Single</a:t>
                  </a:r>
                  <a:r>
                    <a:rPr lang="zh-CN" altLang="en-US" sz="1400" dirty="0"/>
                    <a:t> </a:t>
                  </a:r>
                  <a:r>
                    <a:rPr lang="en-US" altLang="zh-CN" sz="1400" dirty="0"/>
                    <a:t>data</a:t>
                  </a:r>
                  <a:r>
                    <a:rPr lang="zh-CN" altLang="en-US" sz="1400" dirty="0"/>
                    <a:t> </a:t>
                  </a:r>
                  <a:r>
                    <a:rPr lang="en-US" altLang="zh-CN" sz="1400" dirty="0"/>
                    <a:t>point</a:t>
                  </a:r>
                  <a:endParaRPr lang="en-CN" sz="1400" dirty="0"/>
                </a:p>
              </p:txBody>
            </p:sp>
            <p:sp>
              <p:nvSpPr>
                <p:cNvPr id="18" name="Left Brace 17">
                  <a:extLst>
                    <a:ext uri="{FF2B5EF4-FFF2-40B4-BE49-F238E27FC236}">
                      <a16:creationId xmlns:a16="http://schemas.microsoft.com/office/drawing/2014/main" id="{C65F86B7-6962-274A-89A9-419327F0FE1B}"/>
                    </a:ext>
                  </a:extLst>
                </p:cNvPr>
                <p:cNvSpPr/>
                <p:nvPr/>
              </p:nvSpPr>
              <p:spPr>
                <a:xfrm>
                  <a:off x="1661823" y="1892410"/>
                  <a:ext cx="182880" cy="803082"/>
                </a:xfrm>
                <a:prstGeom prst="leftBrac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N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</p:grp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DD316F19-1140-A34B-9711-3D5CA4E31ECF}"/>
                  </a:ext>
                </a:extLst>
              </p:cNvPr>
              <p:cNvCxnSpPr/>
              <p:nvPr/>
            </p:nvCxnSpPr>
            <p:spPr>
              <a:xfrm>
                <a:off x="3859034" y="1981625"/>
                <a:ext cx="927651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FA0176E-1E98-A041-A7B3-18ACAE9CF81E}"/>
                  </a:ext>
                </a:extLst>
              </p:cNvPr>
              <p:cNvSpPr txBox="1"/>
              <p:nvPr/>
            </p:nvSpPr>
            <p:spPr>
              <a:xfrm>
                <a:off x="4005304" y="1704626"/>
                <a:ext cx="63511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N" sz="1200" dirty="0"/>
                  <a:t>decide</a:t>
                </a:r>
              </a:p>
            </p:txBody>
          </p:sp>
          <p:cxnSp>
            <p:nvCxnSpPr>
              <p:cNvPr id="24" name="Elbow Connector 23">
                <a:extLst>
                  <a:ext uri="{FF2B5EF4-FFF2-40B4-BE49-F238E27FC236}">
                    <a16:creationId xmlns:a16="http://schemas.microsoft.com/office/drawing/2014/main" id="{92CE3EFD-058E-0F49-94EB-8D59D04FF06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859034" y="2398570"/>
                <a:ext cx="1790365" cy="296922"/>
              </a:xfrm>
              <a:prstGeom prst="bentConnector3">
                <a:avLst>
                  <a:gd name="adj1" fmla="val 100185"/>
                </a:avLst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70A879A-01EF-D940-9D76-556623C089A1}"/>
                  </a:ext>
                </a:extLst>
              </p:cNvPr>
              <p:cNvSpPr txBox="1"/>
              <p:nvPr/>
            </p:nvSpPr>
            <p:spPr>
              <a:xfrm>
                <a:off x="4431852" y="2753031"/>
                <a:ext cx="64472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 dirty="0"/>
                  <a:t>predict</a:t>
                </a:r>
                <a:endParaRPr lang="en-CN" sz="1200" dirty="0"/>
              </a:p>
            </p:txBody>
          </p:sp>
        </p:grpSp>
        <p:sp>
          <p:nvSpPr>
            <p:cNvPr id="32" name="Right Arrow 31">
              <a:extLst>
                <a:ext uri="{FF2B5EF4-FFF2-40B4-BE49-F238E27FC236}">
                  <a16:creationId xmlns:a16="http://schemas.microsoft.com/office/drawing/2014/main" id="{CBA9FBE5-AD56-3D4D-968F-C2367BE0A4D6}"/>
                </a:ext>
              </a:extLst>
            </p:cNvPr>
            <p:cNvSpPr/>
            <p:nvPr/>
          </p:nvSpPr>
          <p:spPr>
            <a:xfrm rot="1994695">
              <a:off x="5109192" y="3197168"/>
              <a:ext cx="572494" cy="269762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33" name="Rounded Rectangle 32">
              <a:extLst>
                <a:ext uri="{FF2B5EF4-FFF2-40B4-BE49-F238E27FC236}">
                  <a16:creationId xmlns:a16="http://schemas.microsoft.com/office/drawing/2014/main" id="{AA945C51-6D26-EE4A-B79E-52812DE3F0EF}"/>
                </a:ext>
              </a:extLst>
            </p:cNvPr>
            <p:cNvSpPr/>
            <p:nvPr/>
          </p:nvSpPr>
          <p:spPr>
            <a:xfrm>
              <a:off x="5888220" y="3147258"/>
              <a:ext cx="1351721" cy="477079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/>
                <a:t>High</a:t>
              </a:r>
              <a:r>
                <a:rPr lang="zh-CN" altLang="en-US" sz="1400" dirty="0"/>
                <a:t> </a:t>
              </a:r>
              <a:r>
                <a:rPr lang="en-US" altLang="zh-CN" sz="1400" dirty="0"/>
                <a:t>accuracy </a:t>
              </a:r>
              <a:endParaRPr lang="en-CN" sz="1400" dirty="0"/>
            </a:p>
          </p:txBody>
        </p:sp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6DEFB17B-24C1-F948-BBEF-9DC9AC2AF46E}"/>
                </a:ext>
              </a:extLst>
            </p:cNvPr>
            <p:cNvSpPr/>
            <p:nvPr/>
          </p:nvSpPr>
          <p:spPr>
            <a:xfrm>
              <a:off x="5888220" y="3843601"/>
              <a:ext cx="1351721" cy="477079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/>
                <a:t>Low</a:t>
              </a:r>
              <a:r>
                <a:rPr lang="zh-CN" altLang="en-US" sz="1400" dirty="0"/>
                <a:t> </a:t>
              </a:r>
              <a:r>
                <a:rPr lang="en-US" altLang="zh-CN" sz="1400" dirty="0"/>
                <a:t>accuracy </a:t>
              </a:r>
              <a:endParaRPr lang="en-CN" sz="1400" dirty="0"/>
            </a:p>
          </p:txBody>
        </p:sp>
        <p:cxnSp>
          <p:nvCxnSpPr>
            <p:cNvPr id="36" name="Elbow Connector 35">
              <a:extLst>
                <a:ext uri="{FF2B5EF4-FFF2-40B4-BE49-F238E27FC236}">
                  <a16:creationId xmlns:a16="http://schemas.microsoft.com/office/drawing/2014/main" id="{6C785281-FF63-EC4B-97BD-EAFBCE7C9C8C}"/>
                </a:ext>
              </a:extLst>
            </p:cNvPr>
            <p:cNvCxnSpPr/>
            <p:nvPr/>
          </p:nvCxnSpPr>
          <p:spPr>
            <a:xfrm>
              <a:off x="866438" y="2843998"/>
              <a:ext cx="4842344" cy="909045"/>
            </a:xfrm>
            <a:prstGeom prst="bentConnector3">
              <a:avLst>
                <a:gd name="adj1" fmla="val -82"/>
              </a:avLst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Rounded Rectangle 38">
              <a:extLst>
                <a:ext uri="{FF2B5EF4-FFF2-40B4-BE49-F238E27FC236}">
                  <a16:creationId xmlns:a16="http://schemas.microsoft.com/office/drawing/2014/main" id="{86294C27-9080-7C40-ACBC-EB6BDD2C1B72}"/>
                </a:ext>
              </a:extLst>
            </p:cNvPr>
            <p:cNvSpPr/>
            <p:nvPr/>
          </p:nvSpPr>
          <p:spPr>
            <a:xfrm>
              <a:off x="7668369" y="3147257"/>
              <a:ext cx="1351721" cy="477079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/>
                <a:t>Normal</a:t>
              </a:r>
              <a:endParaRPr lang="en-CN" sz="1400" dirty="0"/>
            </a:p>
          </p:txBody>
        </p:sp>
        <p:sp>
          <p:nvSpPr>
            <p:cNvPr id="40" name="Rounded Rectangle 39">
              <a:extLst>
                <a:ext uri="{FF2B5EF4-FFF2-40B4-BE49-F238E27FC236}">
                  <a16:creationId xmlns:a16="http://schemas.microsoft.com/office/drawing/2014/main" id="{FAF4ADE3-38E9-F54E-9D3F-7C83B22373ED}"/>
                </a:ext>
              </a:extLst>
            </p:cNvPr>
            <p:cNvSpPr/>
            <p:nvPr/>
          </p:nvSpPr>
          <p:spPr>
            <a:xfrm>
              <a:off x="7668368" y="3843600"/>
              <a:ext cx="1351721" cy="477079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/>
                <a:t>Failure</a:t>
              </a:r>
              <a:endParaRPr lang="en-CN" sz="1400" dirty="0"/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36E9A2A4-6C45-8346-B8AD-A8D28E7CECC3}"/>
                </a:ext>
              </a:extLst>
            </p:cNvPr>
            <p:cNvCxnSpPr>
              <a:cxnSpLocks/>
            </p:cNvCxnSpPr>
            <p:nvPr/>
          </p:nvCxnSpPr>
          <p:spPr>
            <a:xfrm>
              <a:off x="7293313" y="3400258"/>
              <a:ext cx="32704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BCAC1CDB-3AA4-4E4B-B2FF-B7288FBC5267}"/>
                </a:ext>
              </a:extLst>
            </p:cNvPr>
            <p:cNvCxnSpPr>
              <a:cxnSpLocks/>
            </p:cNvCxnSpPr>
            <p:nvPr/>
          </p:nvCxnSpPr>
          <p:spPr>
            <a:xfrm>
              <a:off x="7293313" y="4088515"/>
              <a:ext cx="32704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BB49CC7-5AF8-2E41-B285-8499A7377716}"/>
                </a:ext>
              </a:extLst>
            </p:cNvPr>
            <p:cNvSpPr txBox="1"/>
            <p:nvPr/>
          </p:nvSpPr>
          <p:spPr>
            <a:xfrm>
              <a:off x="7098149" y="3613582"/>
              <a:ext cx="78098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50" dirty="0"/>
                <a:t>Belong</a:t>
              </a:r>
              <a:r>
                <a:rPr lang="zh-CN" altLang="en-US" sz="1050" dirty="0"/>
                <a:t> </a:t>
              </a:r>
              <a:r>
                <a:rPr lang="en-US" altLang="zh-CN" sz="1050" dirty="0"/>
                <a:t>to</a:t>
              </a:r>
              <a:endParaRPr lang="en-CN" sz="1050" dirty="0"/>
            </a:p>
          </p:txBody>
        </p:sp>
      </p:grpSp>
    </p:spTree>
    <p:extLst>
      <p:ext uri="{BB962C8B-B14F-4D97-AF65-F5344CB8AC3E}">
        <p14:creationId xmlns:p14="http://schemas.microsoft.com/office/powerpoint/2010/main" val="40420869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86114D7-9F0E-3F41-86AA-8246D5C61679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457201" y="1759936"/>
            <a:ext cx="2604052" cy="465343"/>
          </a:xfrm>
        </p:spPr>
        <p:txBody>
          <a:bodyPr/>
          <a:lstStyle/>
          <a:p>
            <a:r>
              <a:rPr lang="en-US" altLang="zh-CN" dirty="0"/>
              <a:t>Test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LLY-21</a:t>
            </a:r>
            <a:endParaRPr lang="en-CN" dirty="0"/>
          </a:p>
          <a:p>
            <a:endParaRPr lang="en-C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F1B4DC2-5DEF-394F-9BCE-E8112726D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Multinomial Classiﬁcation Model</a:t>
            </a:r>
            <a:endParaRPr lang="en-CN" dirty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BC2DDC2D-9895-2840-BC71-9898423DF17A}"/>
              </a:ext>
            </a:extLst>
          </p:cNvPr>
          <p:cNvSpPr txBox="1">
            <a:spLocks/>
          </p:cNvSpPr>
          <p:nvPr/>
        </p:nvSpPr>
        <p:spPr>
          <a:xfrm>
            <a:off x="6553925" y="497144"/>
            <a:ext cx="2132875" cy="23421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000" b="1" kern="1200">
                <a:solidFill>
                  <a:srgbClr val="003E74"/>
                </a:solidFill>
                <a:latin typeface="Arial"/>
                <a:ea typeface="+mn-ea"/>
                <a:cs typeface="Arial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200" kern="1200">
                <a:solidFill>
                  <a:srgbClr val="003E74"/>
                </a:solidFill>
                <a:latin typeface="Arial"/>
                <a:ea typeface="+mn-ea"/>
                <a:cs typeface="Arial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200" kern="1200">
                <a:solidFill>
                  <a:srgbClr val="003E74"/>
                </a:solidFill>
                <a:latin typeface="Arial"/>
                <a:ea typeface="+mn-ea"/>
                <a:cs typeface="Arial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200" kern="1200">
                <a:solidFill>
                  <a:srgbClr val="003E74"/>
                </a:solidFill>
                <a:latin typeface="Arial"/>
                <a:ea typeface="+mn-ea"/>
                <a:cs typeface="Arial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200" kern="1200">
                <a:solidFill>
                  <a:srgbClr val="003E74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/>
              <a:t>Wind Turbine Fault Prediction and Maintenance Scheduling</a:t>
            </a:r>
            <a:endParaRPr lang="en-US" sz="900" dirty="0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2F9AD16E-46B3-3D4C-9074-00AD8E635A4E}"/>
              </a:ext>
            </a:extLst>
          </p:cNvPr>
          <p:cNvSpPr txBox="1">
            <a:spLocks/>
          </p:cNvSpPr>
          <p:nvPr/>
        </p:nvSpPr>
        <p:spPr>
          <a:xfrm>
            <a:off x="7239941" y="800254"/>
            <a:ext cx="1446859" cy="19288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2800" b="0" i="1" kern="1200" baseline="0">
                <a:solidFill>
                  <a:srgbClr val="003E74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Char char="•"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Char char="–"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Char char="»"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000" i="0" dirty="0"/>
              <a:t>8</a:t>
            </a:r>
            <a:r>
              <a:rPr lang="en-US" sz="1000" i="0" baseline="30000" dirty="0"/>
              <a:t>th</a:t>
            </a:r>
            <a:r>
              <a:rPr lang="en-US" sz="1000" i="0" dirty="0"/>
              <a:t> September, 2020</a:t>
            </a:r>
          </a:p>
          <a:p>
            <a:endParaRPr lang="en-US" sz="1000" i="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2B69290-A3B0-D744-BCE6-056EF9CB7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4111" y="1759936"/>
            <a:ext cx="5112689" cy="269452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B24DDFF-A847-7D4F-A8CC-288A376406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914" y="2488617"/>
            <a:ext cx="3439150" cy="1742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8026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06EE897-12C7-D34A-B6C3-370B35F33150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457200" y="1759936"/>
            <a:ext cx="3950877" cy="1976609"/>
          </a:xfrm>
        </p:spPr>
        <p:txBody>
          <a:bodyPr/>
          <a:lstStyle/>
          <a:p>
            <a:r>
              <a:rPr lang="en-US" altLang="zh-CN" dirty="0"/>
              <a:t>Three</a:t>
            </a:r>
            <a:r>
              <a:rPr lang="zh-CN" altLang="en-US" dirty="0"/>
              <a:t> </a:t>
            </a:r>
            <a:r>
              <a:rPr lang="en-US" altLang="zh-CN" dirty="0"/>
              <a:t>machine learning based models,</a:t>
            </a:r>
            <a:r>
              <a:rPr lang="zh-CN" altLang="en-US" dirty="0"/>
              <a:t> </a:t>
            </a:r>
            <a:r>
              <a:rPr lang="en-US" altLang="zh-CN" dirty="0"/>
              <a:t>three</a:t>
            </a:r>
            <a:r>
              <a:rPr lang="zh-CN" altLang="en-US" dirty="0"/>
              <a:t> </a:t>
            </a:r>
            <a:r>
              <a:rPr lang="en-US" altLang="zh-CN" dirty="0"/>
              <a:t>aspects.</a:t>
            </a:r>
          </a:p>
          <a:p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n</a:t>
            </a:r>
            <a:r>
              <a:rPr lang="en-US" dirty="0"/>
              <a:t>ew pre-processing method</a:t>
            </a:r>
            <a:r>
              <a:rPr lang="zh-CN" altLang="en-US" dirty="0"/>
              <a:t> </a:t>
            </a:r>
            <a:r>
              <a:rPr lang="en-US" altLang="zh-CN" dirty="0"/>
              <a:t>(cluster</a:t>
            </a:r>
            <a:r>
              <a:rPr lang="zh-CN" altLang="en-US" dirty="0"/>
              <a:t> </a:t>
            </a:r>
            <a:r>
              <a:rPr lang="en-US" altLang="zh-CN" dirty="0"/>
              <a:t>method)</a:t>
            </a:r>
            <a:endParaRPr lang="en-US" dirty="0"/>
          </a:p>
          <a:p>
            <a:endParaRPr lang="en-US" dirty="0"/>
          </a:p>
          <a:p>
            <a:r>
              <a:rPr lang="en-US" altLang="zh-CN" dirty="0"/>
              <a:t>A standard workﬂow</a:t>
            </a:r>
          </a:p>
          <a:p>
            <a:endParaRPr lang="en-US" altLang="zh-C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E6BD863-DF9E-1C49-A79E-58861938C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115931"/>
            <a:ext cx="2850543" cy="380667"/>
          </a:xfrm>
        </p:spPr>
        <p:txBody>
          <a:bodyPr/>
          <a:lstStyle/>
          <a:p>
            <a:r>
              <a:rPr lang="en-US" dirty="0"/>
              <a:t>Conclusion</a:t>
            </a:r>
            <a:endParaRPr lang="en-CN" dirty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F2634D36-39FD-9541-96C2-C7039BEC786F}"/>
              </a:ext>
            </a:extLst>
          </p:cNvPr>
          <p:cNvSpPr txBox="1">
            <a:spLocks/>
          </p:cNvSpPr>
          <p:nvPr/>
        </p:nvSpPr>
        <p:spPr>
          <a:xfrm>
            <a:off x="6553925" y="497144"/>
            <a:ext cx="2132875" cy="23421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000" b="1" kern="1200">
                <a:solidFill>
                  <a:srgbClr val="003E74"/>
                </a:solidFill>
                <a:latin typeface="Arial"/>
                <a:ea typeface="+mn-ea"/>
                <a:cs typeface="Arial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200" kern="1200">
                <a:solidFill>
                  <a:srgbClr val="003E74"/>
                </a:solidFill>
                <a:latin typeface="Arial"/>
                <a:ea typeface="+mn-ea"/>
                <a:cs typeface="Arial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200" kern="1200">
                <a:solidFill>
                  <a:srgbClr val="003E74"/>
                </a:solidFill>
                <a:latin typeface="Arial"/>
                <a:ea typeface="+mn-ea"/>
                <a:cs typeface="Arial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200" kern="1200">
                <a:solidFill>
                  <a:srgbClr val="003E74"/>
                </a:solidFill>
                <a:latin typeface="Arial"/>
                <a:ea typeface="+mn-ea"/>
                <a:cs typeface="Arial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200" kern="1200">
                <a:solidFill>
                  <a:srgbClr val="003E74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/>
              <a:t>Wind Turbine Fault Prediction and Maintenance Scheduling</a:t>
            </a:r>
            <a:endParaRPr lang="en-US" sz="900" dirty="0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1F0160BB-6D8B-E142-A257-F26784F25EB3}"/>
              </a:ext>
            </a:extLst>
          </p:cNvPr>
          <p:cNvSpPr txBox="1">
            <a:spLocks/>
          </p:cNvSpPr>
          <p:nvPr/>
        </p:nvSpPr>
        <p:spPr>
          <a:xfrm>
            <a:off x="7239941" y="800254"/>
            <a:ext cx="1446859" cy="19288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2800" b="0" i="1" kern="1200" baseline="0">
                <a:solidFill>
                  <a:srgbClr val="003E74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Char char="•"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Char char="–"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Char char="»"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000" i="0" dirty="0"/>
              <a:t>8</a:t>
            </a:r>
            <a:r>
              <a:rPr lang="en-US" sz="1000" i="0" baseline="30000" dirty="0"/>
              <a:t>th</a:t>
            </a:r>
            <a:r>
              <a:rPr lang="en-US" sz="1000" i="0" dirty="0"/>
              <a:t> September, 2020</a:t>
            </a:r>
          </a:p>
          <a:p>
            <a:endParaRPr lang="en-US" sz="1000" i="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19335D-5056-6C42-9F93-4C360B76D39C}"/>
              </a:ext>
            </a:extLst>
          </p:cNvPr>
          <p:cNvSpPr txBox="1"/>
          <p:nvPr/>
        </p:nvSpPr>
        <p:spPr>
          <a:xfrm>
            <a:off x="620426" y="3593565"/>
            <a:ext cx="30347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“off</a:t>
            </a:r>
            <a:r>
              <a:rPr lang="zh-CN" altLang="en-US" sz="1400" dirty="0"/>
              <a:t> </a:t>
            </a:r>
            <a:r>
              <a:rPr lang="en-US" altLang="zh-CN" sz="1400" dirty="0"/>
              <a:t>line”</a:t>
            </a:r>
            <a:r>
              <a:rPr lang="zh-CN" altLang="en-US" sz="1400" dirty="0"/>
              <a:t> </a:t>
            </a:r>
            <a:r>
              <a:rPr lang="en-US" altLang="zh-CN" sz="1400" dirty="0"/>
              <a:t>training,</a:t>
            </a:r>
            <a:r>
              <a:rPr lang="zh-CN" altLang="en-US" sz="1400" dirty="0"/>
              <a:t> </a:t>
            </a:r>
            <a:r>
              <a:rPr lang="en-US" altLang="zh-CN" sz="1400" dirty="0"/>
              <a:t>“on</a:t>
            </a:r>
            <a:r>
              <a:rPr lang="zh-CN" altLang="en-US" sz="1400" dirty="0"/>
              <a:t> </a:t>
            </a:r>
            <a:r>
              <a:rPr lang="en-US" altLang="zh-CN" sz="1400" dirty="0"/>
              <a:t>line”</a:t>
            </a:r>
            <a:r>
              <a:rPr lang="zh-CN" altLang="en-US" sz="1400" dirty="0"/>
              <a:t> </a:t>
            </a:r>
            <a:r>
              <a:rPr lang="en-US" altLang="zh-CN" sz="1400" dirty="0"/>
              <a:t>prediction</a:t>
            </a:r>
            <a:endParaRPr lang="en-CN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EB2DF53-0F0F-E548-9896-CE26136B4AD1}"/>
              </a:ext>
            </a:extLst>
          </p:cNvPr>
          <p:cNvSpPr txBox="1"/>
          <p:nvPr/>
        </p:nvSpPr>
        <p:spPr>
          <a:xfrm>
            <a:off x="620426" y="2967741"/>
            <a:ext cx="21017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Efficient,</a:t>
            </a:r>
            <a:r>
              <a:rPr lang="zh-CN" altLang="en-US" sz="1400" dirty="0"/>
              <a:t> </a:t>
            </a:r>
            <a:r>
              <a:rPr lang="en-US" altLang="zh-CN" sz="1400" dirty="0"/>
              <a:t>great</a:t>
            </a:r>
            <a:r>
              <a:rPr lang="zh-CN" altLang="en-US" sz="1400" dirty="0"/>
              <a:t> </a:t>
            </a:r>
            <a:r>
              <a:rPr lang="en-US" altLang="zh-CN" sz="1400" dirty="0"/>
              <a:t>potential </a:t>
            </a:r>
            <a:endParaRPr lang="en-CN" sz="1400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29976BC9-BA2B-1C47-9AAD-C9B9A3ADE330}"/>
              </a:ext>
            </a:extLst>
          </p:cNvPr>
          <p:cNvSpPr txBox="1">
            <a:spLocks/>
          </p:cNvSpPr>
          <p:nvPr/>
        </p:nvSpPr>
        <p:spPr>
          <a:xfrm>
            <a:off x="4735514" y="1120005"/>
            <a:ext cx="2850543" cy="380667"/>
          </a:xfrm>
          <a:prstGeom prst="rect">
            <a:avLst/>
          </a:prstGeom>
        </p:spPr>
        <p:txBody>
          <a:bodyPr vert="horz" lIns="0" tIns="45720" rIns="0" bIns="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1" kern="1200">
                <a:solidFill>
                  <a:srgbClr val="0085CA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dirty="0"/>
              <a:t>Future Work</a:t>
            </a:r>
            <a:endParaRPr lang="en-CN" dirty="0"/>
          </a:p>
        </p:txBody>
      </p:sp>
      <p:sp>
        <p:nvSpPr>
          <p:cNvPr id="13" name="Content Placeholder 1">
            <a:extLst>
              <a:ext uri="{FF2B5EF4-FFF2-40B4-BE49-F238E27FC236}">
                <a16:creationId xmlns:a16="http://schemas.microsoft.com/office/drawing/2014/main" id="{FAAC72F7-DA8A-3643-8487-B05FCAFE6FBC}"/>
              </a:ext>
            </a:extLst>
          </p:cNvPr>
          <p:cNvSpPr txBox="1">
            <a:spLocks/>
          </p:cNvSpPr>
          <p:nvPr/>
        </p:nvSpPr>
        <p:spPr>
          <a:xfrm>
            <a:off x="4735923" y="1759935"/>
            <a:ext cx="3950877" cy="197660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Char char="•"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Char char="–"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Char char="»"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Combine</a:t>
            </a:r>
            <a:r>
              <a:rPr lang="zh-CN" altLang="en-US" dirty="0"/>
              <a:t> </a:t>
            </a:r>
            <a:r>
              <a:rPr lang="en-US" altLang="zh-CN" dirty="0"/>
              <a:t>LSTM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Multinomial Classiﬁcation Model</a:t>
            </a:r>
          </a:p>
          <a:p>
            <a:r>
              <a:rPr lang="en-US" altLang="zh-CN" dirty="0"/>
              <a:t>Revise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cluster</a:t>
            </a:r>
            <a:r>
              <a:rPr lang="zh-CN" altLang="en-US" dirty="0"/>
              <a:t> </a:t>
            </a:r>
            <a:r>
              <a:rPr lang="en-US" altLang="zh-CN" dirty="0"/>
              <a:t>method</a:t>
            </a:r>
          </a:p>
          <a:p>
            <a:r>
              <a:rPr lang="en-US" altLang="zh-CN" dirty="0"/>
              <a:t>Methods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processing</a:t>
            </a:r>
            <a:r>
              <a:rPr lang="zh-CN" altLang="en-US" dirty="0"/>
              <a:t> </a:t>
            </a:r>
            <a:r>
              <a:rPr lang="en-US" altLang="zh-CN" dirty="0"/>
              <a:t>time</a:t>
            </a:r>
            <a:r>
              <a:rPr lang="zh-CN" altLang="en-US" dirty="0"/>
              <a:t> </a:t>
            </a:r>
            <a:r>
              <a:rPr lang="en-US" altLang="zh-CN" dirty="0"/>
              <a:t>series</a:t>
            </a:r>
          </a:p>
        </p:txBody>
      </p:sp>
    </p:spTree>
    <p:extLst>
      <p:ext uri="{BB962C8B-B14F-4D97-AF65-F5344CB8AC3E}">
        <p14:creationId xmlns:p14="http://schemas.microsoft.com/office/powerpoint/2010/main" val="26448284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275910" y="1624703"/>
            <a:ext cx="2892898" cy="1690991"/>
          </a:xfrm>
        </p:spPr>
        <p:txBody>
          <a:bodyPr/>
          <a:lstStyle/>
          <a:p>
            <a:r>
              <a:rPr lang="en-US" altLang="zh-CN" sz="4800" dirty="0"/>
              <a:t>THANKS</a:t>
            </a:r>
            <a:endParaRPr lang="en-US" sz="4800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97232D1A-A3AE-5348-8134-144B80AF8D52}"/>
              </a:ext>
            </a:extLst>
          </p:cNvPr>
          <p:cNvSpPr txBox="1">
            <a:spLocks/>
          </p:cNvSpPr>
          <p:nvPr/>
        </p:nvSpPr>
        <p:spPr>
          <a:xfrm>
            <a:off x="6553925" y="497144"/>
            <a:ext cx="2132875" cy="23421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000" b="1" kern="1200">
                <a:solidFill>
                  <a:srgbClr val="003E74"/>
                </a:solidFill>
                <a:latin typeface="Arial"/>
                <a:ea typeface="+mn-ea"/>
                <a:cs typeface="Arial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200" kern="1200">
                <a:solidFill>
                  <a:srgbClr val="003E74"/>
                </a:solidFill>
                <a:latin typeface="Arial"/>
                <a:ea typeface="+mn-ea"/>
                <a:cs typeface="Arial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200" kern="1200">
                <a:solidFill>
                  <a:srgbClr val="003E74"/>
                </a:solidFill>
                <a:latin typeface="Arial"/>
                <a:ea typeface="+mn-ea"/>
                <a:cs typeface="Arial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200" kern="1200">
                <a:solidFill>
                  <a:srgbClr val="003E74"/>
                </a:solidFill>
                <a:latin typeface="Arial"/>
                <a:ea typeface="+mn-ea"/>
                <a:cs typeface="Arial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200" kern="1200">
                <a:solidFill>
                  <a:srgbClr val="003E74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/>
              <a:t>Wind Turbine Fault Prediction and Maintenance Scheduling</a:t>
            </a:r>
            <a:endParaRPr lang="en-US" sz="900" dirty="0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3ABE091A-5C21-AA44-84CF-4ACCACE8DE29}"/>
              </a:ext>
            </a:extLst>
          </p:cNvPr>
          <p:cNvSpPr txBox="1">
            <a:spLocks/>
          </p:cNvSpPr>
          <p:nvPr/>
        </p:nvSpPr>
        <p:spPr>
          <a:xfrm>
            <a:off x="7239941" y="800254"/>
            <a:ext cx="1446859" cy="19288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2800" b="0" i="1" kern="1200" baseline="0">
                <a:solidFill>
                  <a:srgbClr val="003E74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Char char="•"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Char char="–"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Char char="»"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000" i="0" dirty="0"/>
              <a:t>8</a:t>
            </a:r>
            <a:r>
              <a:rPr lang="en-US" sz="1000" i="0" baseline="30000" dirty="0"/>
              <a:t>th</a:t>
            </a:r>
            <a:r>
              <a:rPr lang="en-US" sz="1000" i="0" dirty="0"/>
              <a:t> September, 2020</a:t>
            </a:r>
          </a:p>
          <a:p>
            <a:endParaRPr lang="en-US" sz="1000" i="0" dirty="0"/>
          </a:p>
        </p:txBody>
      </p:sp>
    </p:spTree>
    <p:extLst>
      <p:ext uri="{BB962C8B-B14F-4D97-AF65-F5344CB8AC3E}">
        <p14:creationId xmlns:p14="http://schemas.microsoft.com/office/powerpoint/2010/main" val="25795160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  <a:p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Overview</a:t>
            </a:r>
            <a:r>
              <a:rPr lang="zh-CN" altLang="en-US" dirty="0"/>
              <a:t> </a:t>
            </a:r>
            <a:r>
              <a:rPr lang="en-US" altLang="zh-CN" dirty="0"/>
              <a:t>&amp;</a:t>
            </a:r>
            <a:r>
              <a:rPr lang="zh-CN" altLang="en-US" dirty="0"/>
              <a:t> </a:t>
            </a:r>
            <a:r>
              <a:rPr lang="en-US" altLang="zh-CN" dirty="0"/>
              <a:t>Pre-processing</a:t>
            </a:r>
            <a:endParaRPr lang="en-US" dirty="0"/>
          </a:p>
          <a:p>
            <a:r>
              <a:rPr lang="en-US" dirty="0"/>
              <a:t>Regression Model</a:t>
            </a:r>
          </a:p>
          <a:p>
            <a:r>
              <a:rPr lang="en-US" dirty="0"/>
              <a:t>Binary Classiﬁcation Model</a:t>
            </a:r>
          </a:p>
          <a:p>
            <a:r>
              <a:rPr lang="en-US" dirty="0"/>
              <a:t>Multinomial Classiﬁcation Model</a:t>
            </a:r>
          </a:p>
          <a:p>
            <a:r>
              <a:rPr lang="en-US" dirty="0"/>
              <a:t>Conclusion and Future Work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900" dirty="0"/>
              <a:t>Wind Turbine Fault Prediction and Maintenance Scheduling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7239941" y="800254"/>
            <a:ext cx="1446859" cy="192881"/>
          </a:xfrm>
        </p:spPr>
        <p:txBody>
          <a:bodyPr/>
          <a:lstStyle/>
          <a:p>
            <a:r>
              <a:rPr lang="en-US" dirty="0"/>
              <a:t>8</a:t>
            </a:r>
            <a:r>
              <a:rPr lang="en-US" baseline="30000" dirty="0"/>
              <a:t>th</a:t>
            </a:r>
            <a:r>
              <a:rPr lang="en-US" dirty="0"/>
              <a:t> September, 2020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4006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1"/>
          </p:nvPr>
        </p:nvSpPr>
        <p:spPr>
          <a:xfrm>
            <a:off x="457200" y="1759936"/>
            <a:ext cx="4114800" cy="2613435"/>
          </a:xfrm>
        </p:spPr>
        <p:txBody>
          <a:bodyPr/>
          <a:lstStyle/>
          <a:p>
            <a:r>
              <a:rPr lang="en-US" altLang="zh-CN" dirty="0"/>
              <a:t>Wind</a:t>
            </a:r>
            <a:r>
              <a:rPr lang="zh-CN" altLang="en-US" dirty="0"/>
              <a:t> </a:t>
            </a:r>
            <a:r>
              <a:rPr lang="en-US" altLang="zh-CN" dirty="0"/>
              <a:t>energy:</a:t>
            </a:r>
            <a:r>
              <a:rPr lang="zh-CN" altLang="en-US" dirty="0"/>
              <a:t> </a:t>
            </a:r>
            <a:r>
              <a:rPr lang="en-US" altLang="zh-CN" dirty="0"/>
              <a:t>clean,</a:t>
            </a:r>
            <a:r>
              <a:rPr lang="zh-CN" altLang="en-US" dirty="0"/>
              <a:t> </a:t>
            </a:r>
            <a:r>
              <a:rPr lang="en-US" altLang="zh-CN" dirty="0"/>
              <a:t>free,</a:t>
            </a:r>
            <a:r>
              <a:rPr lang="zh-CN" altLang="en-US" dirty="0"/>
              <a:t> </a:t>
            </a:r>
            <a:r>
              <a:rPr lang="en-US" altLang="zh-CN" dirty="0"/>
              <a:t>renewable</a:t>
            </a:r>
            <a:endParaRPr lang="en-US" dirty="0"/>
          </a:p>
          <a:p>
            <a:r>
              <a:rPr lang="en-US" dirty="0"/>
              <a:t>Offshore wind farm</a:t>
            </a:r>
          </a:p>
          <a:p>
            <a:r>
              <a:rPr lang="en-US" altLang="zh-CN" dirty="0"/>
              <a:t>Difficulties: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en-US" dirty="0"/>
              <a:t>high failure rate, the long downtime, and the low reliability</a:t>
            </a:r>
          </a:p>
          <a:p>
            <a:endParaRPr lang="en-US" dirty="0"/>
          </a:p>
          <a:p>
            <a:r>
              <a:rPr lang="en-US" dirty="0"/>
              <a:t>Operation and Maintenance</a:t>
            </a:r>
            <a:r>
              <a:rPr lang="zh-CN" altLang="en-US" dirty="0"/>
              <a:t> </a:t>
            </a:r>
            <a:r>
              <a:rPr lang="en-US" altLang="zh-CN" dirty="0"/>
              <a:t>(O&amp;M):</a:t>
            </a:r>
            <a:endParaRPr lang="en-US" dirty="0"/>
          </a:p>
          <a:p>
            <a:r>
              <a:rPr lang="en-US" altLang="zh-CN" dirty="0"/>
              <a:t>25~30%</a:t>
            </a:r>
            <a:r>
              <a:rPr lang="zh-CN" altLang="en-US" dirty="0"/>
              <a:t> </a:t>
            </a:r>
            <a:r>
              <a:rPr lang="en-US" dirty="0"/>
              <a:t>production cost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F872835B-86A5-1847-968C-DB260B35D8E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5532" b="5532"/>
          <a:stretch>
            <a:fillRect/>
          </a:stretch>
        </p:blipFill>
        <p:spPr/>
      </p:pic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5C4BA83F-5458-B845-85B8-DA1B292A2D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553925" y="497144"/>
            <a:ext cx="2132875" cy="234218"/>
          </a:xfrm>
        </p:spPr>
        <p:txBody>
          <a:bodyPr/>
          <a:lstStyle/>
          <a:p>
            <a:r>
              <a:rPr lang="en-US" sz="900" dirty="0"/>
              <a:t>Wind Turbine Fault Prediction and Maintenance Scheduling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97883F0F-AD32-0840-AB14-B2A87A6B21C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239941" y="800254"/>
            <a:ext cx="1446859" cy="192881"/>
          </a:xfrm>
        </p:spPr>
        <p:txBody>
          <a:bodyPr/>
          <a:lstStyle/>
          <a:p>
            <a:r>
              <a:rPr lang="en-US" dirty="0"/>
              <a:t>8</a:t>
            </a:r>
            <a:r>
              <a:rPr lang="en-US" baseline="30000" dirty="0"/>
              <a:t>th</a:t>
            </a:r>
            <a:r>
              <a:rPr lang="en-US" dirty="0"/>
              <a:t> September, 2020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64634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F5B95-482D-0F48-AE16-96713E924D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reduce</a:t>
            </a:r>
            <a:r>
              <a:rPr lang="zh-CN" altLang="en-US" dirty="0"/>
              <a:t> </a:t>
            </a:r>
            <a:r>
              <a:rPr lang="en-US" altLang="zh-CN" dirty="0"/>
              <a:t>O&amp;M</a:t>
            </a:r>
            <a:r>
              <a:rPr lang="zh-CN" altLang="en-US" dirty="0"/>
              <a:t> </a:t>
            </a:r>
            <a:r>
              <a:rPr lang="en-US" altLang="zh-CN" dirty="0"/>
              <a:t>cost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DEF196-3F49-5A41-9512-0BA6C5FD54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28203"/>
            <a:ext cx="8229600" cy="2866305"/>
          </a:xfrm>
        </p:spPr>
        <p:txBody>
          <a:bodyPr/>
          <a:lstStyle/>
          <a:p>
            <a:r>
              <a:rPr lang="en-US" altLang="zh-CN" dirty="0"/>
              <a:t>A</a:t>
            </a:r>
            <a:r>
              <a:rPr lang="en-US" dirty="0"/>
              <a:t>ccurate reliability assessment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fault</a:t>
            </a:r>
            <a:r>
              <a:rPr lang="zh-CN" altLang="en-US" dirty="0"/>
              <a:t> </a:t>
            </a:r>
            <a:r>
              <a:rPr lang="en-US" altLang="zh-CN" dirty="0"/>
              <a:t>prediction</a:t>
            </a:r>
            <a:r>
              <a:rPr lang="zh-CN" altLang="en-US" dirty="0"/>
              <a:t> </a:t>
            </a:r>
            <a:r>
              <a:rPr lang="en-US" dirty="0"/>
              <a:t>of wind </a:t>
            </a:r>
            <a:r>
              <a:rPr lang="en-US" altLang="zh-CN" dirty="0"/>
              <a:t>turbines.</a:t>
            </a:r>
          </a:p>
          <a:p>
            <a:r>
              <a:rPr lang="en-US" altLang="zh-CN" dirty="0"/>
              <a:t>R</a:t>
            </a:r>
            <a:r>
              <a:rPr lang="en-US" dirty="0"/>
              <a:t>emind the operators of necessary maintenance and repair of the power converter</a:t>
            </a:r>
            <a:r>
              <a:rPr lang="zh-CN" altLang="en-US" dirty="0"/>
              <a:t> </a:t>
            </a:r>
            <a:r>
              <a:rPr lang="en-US" altLang="zh-CN" b="1" dirty="0"/>
              <a:t>before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serious</a:t>
            </a:r>
            <a:r>
              <a:rPr lang="zh-CN" altLang="en-US" dirty="0"/>
              <a:t> </a:t>
            </a:r>
            <a:r>
              <a:rPr lang="en-US" altLang="zh-CN" dirty="0"/>
              <a:t>fault.</a:t>
            </a:r>
            <a:endParaRPr lang="en-US" dirty="0"/>
          </a:p>
          <a:p>
            <a:endParaRPr lang="en-US" dirty="0"/>
          </a:p>
          <a:p>
            <a:r>
              <a:rPr lang="en-US" dirty="0"/>
              <a:t>Supervisory Control and Data Acquisition</a:t>
            </a:r>
            <a:r>
              <a:rPr lang="zh-CN" altLang="en-US" dirty="0"/>
              <a:t> </a:t>
            </a:r>
            <a:r>
              <a:rPr lang="en-US" altLang="zh-CN" dirty="0"/>
              <a:t>(SCADA)</a:t>
            </a:r>
          </a:p>
          <a:p>
            <a:r>
              <a:rPr lang="en-US" altLang="zh-CN" dirty="0"/>
              <a:t>Record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evolution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different </a:t>
            </a:r>
            <a:r>
              <a:rPr lang="en-US" dirty="0"/>
              <a:t>parameter</a:t>
            </a:r>
            <a:r>
              <a:rPr lang="en-US" altLang="zh-CN" dirty="0"/>
              <a:t>s</a:t>
            </a:r>
            <a:r>
              <a:rPr lang="en-US" dirty="0"/>
              <a:t> of wind turbines</a:t>
            </a:r>
            <a:r>
              <a:rPr lang="en-US" altLang="zh-CN" dirty="0"/>
              <a:t>.</a:t>
            </a:r>
            <a:endParaRPr lang="en-US" dirty="0"/>
          </a:p>
          <a:p>
            <a:r>
              <a:rPr lang="en-US" altLang="zh-CN" dirty="0"/>
              <a:t>Data-mining</a:t>
            </a:r>
          </a:p>
          <a:p>
            <a:r>
              <a:rPr lang="en-US" altLang="zh-CN" dirty="0"/>
              <a:t>Machine</a:t>
            </a:r>
            <a:r>
              <a:rPr lang="zh-CN" altLang="en-US" dirty="0"/>
              <a:t> </a:t>
            </a:r>
            <a:r>
              <a:rPr lang="en-US" altLang="zh-CN" dirty="0"/>
              <a:t>learning </a:t>
            </a:r>
            <a:endParaRPr lang="en-CN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6947CE8B-602E-354E-A861-B03BD6D07E1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553925" y="497144"/>
            <a:ext cx="2132875" cy="234218"/>
          </a:xfrm>
        </p:spPr>
        <p:txBody>
          <a:bodyPr/>
          <a:lstStyle/>
          <a:p>
            <a:r>
              <a:rPr lang="en-US" sz="900" dirty="0"/>
              <a:t>Wind Turbine Fault Prediction and Maintenance Scheduling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F4609205-FA61-1245-829A-687EFA9D1B1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239941" y="800254"/>
            <a:ext cx="1446859" cy="192881"/>
          </a:xfrm>
        </p:spPr>
        <p:txBody>
          <a:bodyPr/>
          <a:lstStyle/>
          <a:p>
            <a:r>
              <a:rPr lang="en-US" dirty="0"/>
              <a:t>8</a:t>
            </a:r>
            <a:r>
              <a:rPr lang="en-US" baseline="30000" dirty="0"/>
              <a:t>th</a:t>
            </a:r>
            <a:r>
              <a:rPr lang="en-US" dirty="0"/>
              <a:t> September, 2020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06988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F119A7-5526-9E44-85B2-A64D879D1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Contributions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360BC5-E32D-824F-A2C7-F2C76A46F6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759936"/>
            <a:ext cx="8229600" cy="1688437"/>
          </a:xfrm>
        </p:spPr>
        <p:txBody>
          <a:bodyPr/>
          <a:lstStyle/>
          <a:p>
            <a:r>
              <a:rPr lang="en-US" altLang="zh-CN" dirty="0"/>
              <a:t>Three different machine learning based models for assessing wind turbines’ health status</a:t>
            </a:r>
          </a:p>
          <a:p>
            <a:r>
              <a:rPr lang="en-US" altLang="zh-CN" dirty="0"/>
              <a:t>N</a:t>
            </a:r>
            <a:r>
              <a:rPr lang="en-US" dirty="0"/>
              <a:t>ew pre-processing method</a:t>
            </a:r>
            <a:endParaRPr lang="en-US" altLang="zh-CN" dirty="0"/>
          </a:p>
          <a:p>
            <a:r>
              <a:rPr lang="en-US" altLang="zh-CN" dirty="0"/>
              <a:t>A standard workﬂow</a:t>
            </a:r>
          </a:p>
          <a:p>
            <a:endParaRPr lang="en-CN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083A16F-AACD-F541-9EC0-6B9BBC20AD32}"/>
              </a:ext>
            </a:extLst>
          </p:cNvPr>
          <p:cNvGrpSpPr/>
          <p:nvPr/>
        </p:nvGrpSpPr>
        <p:grpSpPr>
          <a:xfrm>
            <a:off x="5338977" y="3278094"/>
            <a:ext cx="3561272" cy="1267523"/>
            <a:chOff x="677515" y="3393805"/>
            <a:chExt cx="3561272" cy="1267523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2268661-5E44-0F46-B477-08B84E1072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77515" y="3571721"/>
              <a:ext cx="787075" cy="911695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2A0DD9D-74DF-9F41-8D4C-B7450E58FB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27139" y="3604039"/>
              <a:ext cx="847057" cy="847057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2826C044-5F9E-DC42-8F61-9437CD90790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71264" y="3393805"/>
              <a:ext cx="1267523" cy="1267523"/>
            </a:xfrm>
            <a:prstGeom prst="rect">
              <a:avLst/>
            </a:prstGeom>
          </p:spPr>
        </p:pic>
      </p:grp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23880025-9D80-7949-A47E-684BB7F7738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553925" y="497144"/>
            <a:ext cx="2132875" cy="234218"/>
          </a:xfrm>
        </p:spPr>
        <p:txBody>
          <a:bodyPr/>
          <a:lstStyle/>
          <a:p>
            <a:r>
              <a:rPr lang="en-US" sz="900" dirty="0"/>
              <a:t>Wind Turbine Fault Prediction and Maintenance Scheduling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A429DA69-0908-B84D-BB4A-08D508CD966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239941" y="800254"/>
            <a:ext cx="1446859" cy="192881"/>
          </a:xfrm>
        </p:spPr>
        <p:txBody>
          <a:bodyPr/>
          <a:lstStyle/>
          <a:p>
            <a:r>
              <a:rPr lang="en-US" dirty="0"/>
              <a:t>8</a:t>
            </a:r>
            <a:r>
              <a:rPr lang="en-US" baseline="30000" dirty="0"/>
              <a:t>th</a:t>
            </a:r>
            <a:r>
              <a:rPr lang="en-US" dirty="0"/>
              <a:t> September, 2020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73010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05B793-A400-DF48-8E06-A51CAD2FB9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Overview</a:t>
            </a:r>
            <a:endParaRPr lang="en-C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E486AA-9913-264D-9A8D-92CE297ACECF}"/>
              </a:ext>
            </a:extLst>
          </p:cNvPr>
          <p:cNvSpPr txBox="1"/>
          <p:nvPr/>
        </p:nvSpPr>
        <p:spPr>
          <a:xfrm>
            <a:off x="457200" y="3222577"/>
            <a:ext cx="16658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Parameters</a:t>
            </a:r>
            <a:r>
              <a:rPr lang="zh-CN" altLang="en-US" sz="1400" dirty="0"/>
              <a:t> </a:t>
            </a:r>
            <a:r>
              <a:rPr lang="en-US" altLang="zh-CN" sz="1400" dirty="0"/>
              <a:t>record</a:t>
            </a:r>
            <a:endParaRPr lang="en-CN" sz="1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3B2DA8-36C0-8C46-A415-E97E8F696DCA}"/>
              </a:ext>
            </a:extLst>
          </p:cNvPr>
          <p:cNvSpPr txBox="1"/>
          <p:nvPr/>
        </p:nvSpPr>
        <p:spPr>
          <a:xfrm>
            <a:off x="457200" y="1573390"/>
            <a:ext cx="12490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Status</a:t>
            </a:r>
            <a:r>
              <a:rPr lang="zh-CN" altLang="en-US" sz="1400" dirty="0"/>
              <a:t> </a:t>
            </a:r>
            <a:r>
              <a:rPr lang="en-US" altLang="zh-CN" sz="1400" dirty="0"/>
              <a:t>record</a:t>
            </a:r>
            <a:endParaRPr lang="en-CN" sz="1400" dirty="0"/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BFFA8566-54D2-A541-A655-ADE4B76A7C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4759348"/>
              </p:ext>
            </p:extLst>
          </p:nvPr>
        </p:nvGraphicFramePr>
        <p:xfrm>
          <a:off x="775254" y="1971425"/>
          <a:ext cx="8229598" cy="1200649"/>
        </p:xfrm>
        <a:graphic>
          <a:graphicData uri="http://schemas.openxmlformats.org/drawingml/2006/table">
            <a:tbl>
              <a:tblPr/>
              <a:tblGrid>
                <a:gridCol w="456908">
                  <a:extLst>
                    <a:ext uri="{9D8B030D-6E8A-4147-A177-3AD203B41FA5}">
                      <a16:colId xmlns:a16="http://schemas.microsoft.com/office/drawing/2014/main" val="3652736629"/>
                    </a:ext>
                  </a:extLst>
                </a:gridCol>
                <a:gridCol w="730003">
                  <a:extLst>
                    <a:ext uri="{9D8B030D-6E8A-4147-A177-3AD203B41FA5}">
                      <a16:colId xmlns:a16="http://schemas.microsoft.com/office/drawing/2014/main" val="162291723"/>
                    </a:ext>
                  </a:extLst>
                </a:gridCol>
                <a:gridCol w="679235">
                  <a:extLst>
                    <a:ext uri="{9D8B030D-6E8A-4147-A177-3AD203B41FA5}">
                      <a16:colId xmlns:a16="http://schemas.microsoft.com/office/drawing/2014/main" val="3360547113"/>
                    </a:ext>
                  </a:extLst>
                </a:gridCol>
                <a:gridCol w="456908">
                  <a:extLst>
                    <a:ext uri="{9D8B030D-6E8A-4147-A177-3AD203B41FA5}">
                      <a16:colId xmlns:a16="http://schemas.microsoft.com/office/drawing/2014/main" val="3296347937"/>
                    </a:ext>
                  </a:extLst>
                </a:gridCol>
                <a:gridCol w="456908">
                  <a:extLst>
                    <a:ext uri="{9D8B030D-6E8A-4147-A177-3AD203B41FA5}">
                      <a16:colId xmlns:a16="http://schemas.microsoft.com/office/drawing/2014/main" val="1284205882"/>
                    </a:ext>
                  </a:extLst>
                </a:gridCol>
                <a:gridCol w="456908">
                  <a:extLst>
                    <a:ext uri="{9D8B030D-6E8A-4147-A177-3AD203B41FA5}">
                      <a16:colId xmlns:a16="http://schemas.microsoft.com/office/drawing/2014/main" val="3690390794"/>
                    </a:ext>
                  </a:extLst>
                </a:gridCol>
                <a:gridCol w="1491516">
                  <a:extLst>
                    <a:ext uri="{9D8B030D-6E8A-4147-A177-3AD203B41FA5}">
                      <a16:colId xmlns:a16="http://schemas.microsoft.com/office/drawing/2014/main" val="3458125315"/>
                    </a:ext>
                  </a:extLst>
                </a:gridCol>
                <a:gridCol w="679235">
                  <a:extLst>
                    <a:ext uri="{9D8B030D-6E8A-4147-A177-3AD203B41FA5}">
                      <a16:colId xmlns:a16="http://schemas.microsoft.com/office/drawing/2014/main" val="336437893"/>
                    </a:ext>
                  </a:extLst>
                </a:gridCol>
                <a:gridCol w="1764611">
                  <a:extLst>
                    <a:ext uri="{9D8B030D-6E8A-4147-A177-3AD203B41FA5}">
                      <a16:colId xmlns:a16="http://schemas.microsoft.com/office/drawing/2014/main" val="1505498690"/>
                    </a:ext>
                  </a:extLst>
                </a:gridCol>
                <a:gridCol w="1057366">
                  <a:extLst>
                    <a:ext uri="{9D8B030D-6E8A-4147-A177-3AD203B41FA5}">
                      <a16:colId xmlns:a16="http://schemas.microsoft.com/office/drawing/2014/main" val="1069214222"/>
                    </a:ext>
                  </a:extLst>
                </a:gridCol>
              </a:tblGrid>
              <a:tr h="112158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instanceID</a:t>
                      </a:r>
                    </a:p>
                  </a:txBody>
                  <a:tcPr marL="5257" marR="5257" marT="525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ts_start</a:t>
                      </a:r>
                    </a:p>
                  </a:txBody>
                  <a:tcPr marL="5257" marR="5257" marT="525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ts_end</a:t>
                      </a:r>
                    </a:p>
                  </a:txBody>
                  <a:tcPr marL="5257" marR="5257" marT="525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duration</a:t>
                      </a:r>
                    </a:p>
                  </a:txBody>
                  <a:tcPr marL="5257" marR="5257" marT="525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status</a:t>
                      </a:r>
                    </a:p>
                  </a:txBody>
                  <a:tcPr marL="5257" marR="5257" marT="525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code</a:t>
                      </a:r>
                    </a:p>
                  </a:txBody>
                  <a:tcPr marL="5257" marR="5257" marT="525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message</a:t>
                      </a:r>
                    </a:p>
                  </a:txBody>
                  <a:tcPr marL="5257" marR="5257" marT="525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comment</a:t>
                      </a:r>
                    </a:p>
                  </a:txBody>
                  <a:tcPr marL="5257" marR="5257" marT="525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contractCategory</a:t>
                      </a:r>
                    </a:p>
                  </a:txBody>
                  <a:tcPr marL="5257" marR="5257" marT="525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257" marR="5257" marT="525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95370739"/>
                  </a:ext>
                </a:extLst>
              </a:tr>
              <a:tr h="112158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BEI_WTG07</a:t>
                      </a:r>
                    </a:p>
                  </a:txBody>
                  <a:tcPr marL="5257" marR="5257" marT="525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CN" sz="7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2019/1/2 12:32</a:t>
                      </a:r>
                    </a:p>
                  </a:txBody>
                  <a:tcPr marL="5257" marR="5257" marT="525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CN" sz="7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2019/1/2 12:44</a:t>
                      </a:r>
                    </a:p>
                  </a:txBody>
                  <a:tcPr marL="5257" marR="5257" marT="525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CN" sz="7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0:12:20</a:t>
                      </a:r>
                    </a:p>
                  </a:txBody>
                  <a:tcPr marL="5257" marR="5257" marT="525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stop</a:t>
                      </a:r>
                    </a:p>
                  </a:txBody>
                  <a:tcPr marL="5257" marR="5257" marT="525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CN" sz="7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94</a:t>
                      </a:r>
                    </a:p>
                  </a:txBody>
                  <a:tcPr marL="5257" marR="5257" marT="525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Stopped untwisting cables</a:t>
                      </a:r>
                    </a:p>
                  </a:txBody>
                  <a:tcPr marL="5257" marR="5257" marT="525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CN" sz="7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257" marR="5257" marT="525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Cable Unwind</a:t>
                      </a:r>
                    </a:p>
                  </a:txBody>
                  <a:tcPr marL="5257" marR="5257" marT="525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257" marR="5257" marT="525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1909949"/>
                  </a:ext>
                </a:extLst>
              </a:tr>
              <a:tr h="112158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BEI_WTG07</a:t>
                      </a:r>
                    </a:p>
                  </a:txBody>
                  <a:tcPr marL="5257" marR="5257" marT="525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CN" sz="7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2019/1/8 7:02</a:t>
                      </a:r>
                    </a:p>
                  </a:txBody>
                  <a:tcPr marL="5257" marR="5257" marT="525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CN" sz="7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2019/1/8 8:53</a:t>
                      </a:r>
                    </a:p>
                  </a:txBody>
                  <a:tcPr marL="5257" marR="5257" marT="525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CN" sz="7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1:51:03</a:t>
                      </a:r>
                    </a:p>
                  </a:txBody>
                  <a:tcPr marL="5257" marR="5257" marT="525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stop</a:t>
                      </a:r>
                    </a:p>
                  </a:txBody>
                  <a:tcPr marL="5257" marR="5257" marT="525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CN" sz="7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16</a:t>
                      </a:r>
                    </a:p>
                  </a:txBody>
                  <a:tcPr marL="5257" marR="5257" marT="525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Control voltage drop</a:t>
                      </a:r>
                    </a:p>
                  </a:txBody>
                  <a:tcPr marL="5257" marR="5257" marT="525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CN" sz="7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257" marR="5257" marT="525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Unscheduled Maintenance - Electrical System</a:t>
                      </a:r>
                    </a:p>
                  </a:txBody>
                  <a:tcPr marL="5257" marR="5257" marT="525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257" marR="5257" marT="525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69111764"/>
                  </a:ext>
                </a:extLst>
              </a:tr>
              <a:tr h="112158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BEI_WTG07</a:t>
                      </a:r>
                    </a:p>
                  </a:txBody>
                  <a:tcPr marL="5257" marR="5257" marT="525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CN" sz="7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2019/1/8 7:05</a:t>
                      </a:r>
                    </a:p>
                  </a:txBody>
                  <a:tcPr marL="5257" marR="5257" marT="525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CN" sz="7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2019/1/8 8:54</a:t>
                      </a:r>
                    </a:p>
                  </a:txBody>
                  <a:tcPr marL="5257" marR="5257" marT="525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CN" sz="7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1:48:39</a:t>
                      </a:r>
                    </a:p>
                  </a:txBody>
                  <a:tcPr marL="5257" marR="5257" marT="525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warning</a:t>
                      </a:r>
                    </a:p>
                  </a:txBody>
                  <a:tcPr marL="5257" marR="5257" marT="525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CN" sz="7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50001</a:t>
                      </a:r>
                    </a:p>
                  </a:txBody>
                  <a:tcPr marL="5257" marR="5257" marT="525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No communication  </a:t>
                      </a:r>
                    </a:p>
                  </a:txBody>
                  <a:tcPr marL="5257" marR="5257" marT="525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CN" sz="7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257" marR="5257" marT="525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&lt;undefined&gt;</a:t>
                      </a:r>
                    </a:p>
                  </a:txBody>
                  <a:tcPr marL="5257" marR="5257" marT="525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257" marR="5257" marT="525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445"/>
                  </a:ext>
                </a:extLst>
              </a:tr>
              <a:tr h="711853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BEI_WTG07</a:t>
                      </a:r>
                    </a:p>
                  </a:txBody>
                  <a:tcPr marL="5257" marR="5257" marT="525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CN" sz="7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2019/1/8 8:56</a:t>
                      </a:r>
                    </a:p>
                  </a:txBody>
                  <a:tcPr marL="5257" marR="5257" marT="525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CN" sz="7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2019/1/8 9:17</a:t>
                      </a:r>
                    </a:p>
                  </a:txBody>
                  <a:tcPr marL="5257" marR="5257" marT="525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CN" sz="7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0:20:41</a:t>
                      </a:r>
                    </a:p>
                  </a:txBody>
                  <a:tcPr marL="5257" marR="5257" marT="525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stop</a:t>
                      </a:r>
                    </a:p>
                  </a:txBody>
                  <a:tcPr marL="5257" marR="5257" marT="525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CN" sz="7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51</a:t>
                      </a:r>
                    </a:p>
                  </a:txBody>
                  <a:tcPr marL="5257" marR="5257" marT="525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Low lower voltage exceeded</a:t>
                      </a:r>
                    </a:p>
                  </a:txBody>
                  <a:tcPr marL="5257" marR="5257" marT="525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Turbine surrendered by Duncan Mcneil AWP 008, 08/01 further investigation required. </a:t>
                      </a:r>
                    </a:p>
                  </a:txBody>
                  <a:tcPr marL="5257" marR="5257" marT="525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Unscheduled Maintenance - Electrical System</a:t>
                      </a:r>
                    </a:p>
                  </a:txBody>
                  <a:tcPr marL="5257" marR="5257" marT="525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257" marR="5257" marT="525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9120380"/>
                  </a:ext>
                </a:extLst>
              </a:tr>
            </a:tbl>
          </a:graphicData>
        </a:graphic>
      </p:graphicFrame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B428A-E51A-F741-8BDC-BE0B7CD456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553925" y="497144"/>
            <a:ext cx="2132875" cy="234218"/>
          </a:xfrm>
        </p:spPr>
        <p:txBody>
          <a:bodyPr/>
          <a:lstStyle/>
          <a:p>
            <a:r>
              <a:rPr lang="en-US" sz="900" dirty="0"/>
              <a:t>Wind Turbine Fault Prediction and Maintenance Scheduling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89FD1BC7-928F-6140-950E-39E36796FA5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239941" y="800254"/>
            <a:ext cx="1446859" cy="192881"/>
          </a:xfrm>
        </p:spPr>
        <p:txBody>
          <a:bodyPr/>
          <a:lstStyle/>
          <a:p>
            <a:r>
              <a:rPr lang="en-US" dirty="0"/>
              <a:t>8</a:t>
            </a:r>
            <a:r>
              <a:rPr lang="en-US" baseline="30000" dirty="0"/>
              <a:t>th</a:t>
            </a:r>
            <a:r>
              <a:rPr lang="en-US" dirty="0"/>
              <a:t> September, 2020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5EC7B51-ED29-B94D-9909-28E26171E9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27" y="3641620"/>
            <a:ext cx="4478673" cy="90271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77C45DC-AE84-C24F-9FD1-AC39C7E415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1121" y="3641620"/>
            <a:ext cx="4422879" cy="899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4021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1"/>
          </p:nvPr>
        </p:nvSpPr>
        <p:spPr>
          <a:xfrm>
            <a:off x="457200" y="1759936"/>
            <a:ext cx="3950877" cy="1762492"/>
          </a:xfrm>
        </p:spPr>
        <p:txBody>
          <a:bodyPr/>
          <a:lstStyle/>
          <a:p>
            <a:r>
              <a:rPr lang="en-US" dirty="0"/>
              <a:t>Visualization</a:t>
            </a:r>
            <a:r>
              <a:rPr lang="zh-CN" altLang="en-US" dirty="0"/>
              <a:t> </a:t>
            </a:r>
            <a:r>
              <a:rPr lang="en-US" altLang="zh-CN" dirty="0"/>
              <a:t>&amp;</a:t>
            </a:r>
            <a:r>
              <a:rPr lang="zh-CN" altLang="en-US" dirty="0"/>
              <a:t> </a:t>
            </a:r>
            <a:r>
              <a:rPr lang="en-US" altLang="zh-CN" dirty="0"/>
              <a:t>Variables</a:t>
            </a:r>
            <a:r>
              <a:rPr lang="zh-CN" altLang="en-US" dirty="0"/>
              <a:t> </a:t>
            </a:r>
            <a:r>
              <a:rPr lang="en-US" altLang="zh-CN" dirty="0"/>
              <a:t>selection</a:t>
            </a:r>
          </a:p>
          <a:p>
            <a:endParaRPr lang="en-US" altLang="zh-CN" dirty="0"/>
          </a:p>
          <a:p>
            <a:r>
              <a:rPr lang="en-US" altLang="zh-CN" dirty="0"/>
              <a:t>Density</a:t>
            </a:r>
            <a:r>
              <a:rPr lang="zh-CN" altLang="en-US" dirty="0"/>
              <a:t> </a:t>
            </a:r>
            <a:r>
              <a:rPr lang="en-US" altLang="zh-CN" dirty="0"/>
              <a:t>plot</a:t>
            </a:r>
            <a:r>
              <a:rPr lang="zh-CN" altLang="en-US" dirty="0"/>
              <a:t> </a:t>
            </a:r>
            <a:r>
              <a:rPr lang="en-US" altLang="zh-CN" dirty="0"/>
              <a:t>(diagonal)</a:t>
            </a:r>
          </a:p>
          <a:p>
            <a:r>
              <a:rPr lang="en-US" dirty="0"/>
              <a:t>Correlation</a:t>
            </a:r>
            <a:r>
              <a:rPr lang="zh-CN" altLang="en-US" dirty="0"/>
              <a:t> </a:t>
            </a:r>
            <a:r>
              <a:rPr lang="en-US" altLang="zh-CN" dirty="0"/>
              <a:t>plot</a:t>
            </a:r>
            <a:r>
              <a:rPr lang="zh-CN" altLang="en-US" dirty="0"/>
              <a:t> </a:t>
            </a:r>
            <a:r>
              <a:rPr lang="en-US" altLang="zh-CN" dirty="0"/>
              <a:t>(other)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1115931"/>
            <a:ext cx="3950877" cy="380667"/>
          </a:xfrm>
        </p:spPr>
        <p:txBody>
          <a:bodyPr/>
          <a:lstStyle/>
          <a:p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Pre-processing</a:t>
            </a:r>
            <a:endParaRPr lang="en-US" dirty="0"/>
          </a:p>
        </p:txBody>
      </p: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A1ABA31B-2F9A-4D45-A285-E036A044462D}"/>
              </a:ext>
            </a:extLst>
          </p:cNvPr>
          <p:cNvPicPr>
            <a:picLocks noGrp="1" noChangeAspect="1"/>
          </p:cNvPicPr>
          <p:nvPr>
            <p:ph idx="12"/>
          </p:nvPr>
        </p:nvPicPr>
        <p:blipFill>
          <a:blip r:embed="rId2"/>
          <a:stretch>
            <a:fillRect/>
          </a:stretch>
        </p:blipFill>
        <p:spPr>
          <a:xfrm>
            <a:off x="4835471" y="511669"/>
            <a:ext cx="3657600" cy="3570144"/>
          </a:xfrm>
        </p:spPr>
      </p:pic>
    </p:spTree>
    <p:extLst>
      <p:ext uri="{BB962C8B-B14F-4D97-AF65-F5344CB8AC3E}">
        <p14:creationId xmlns:p14="http://schemas.microsoft.com/office/powerpoint/2010/main" val="19574205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508D3AB-6BCD-A947-9B10-5163CF459F25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457200" y="1759936"/>
            <a:ext cx="3950877" cy="2130313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Useless</a:t>
            </a:r>
            <a:r>
              <a:rPr lang="zh-CN" altLang="en-US" dirty="0"/>
              <a:t> </a:t>
            </a:r>
            <a:r>
              <a:rPr lang="en-US" altLang="zh-CN" dirty="0"/>
              <a:t>value</a:t>
            </a:r>
            <a:r>
              <a:rPr lang="zh-CN" altLang="en-US" dirty="0"/>
              <a:t> </a:t>
            </a:r>
            <a:r>
              <a:rPr lang="en-US" altLang="zh-CN" dirty="0"/>
              <a:t>removal</a:t>
            </a:r>
          </a:p>
          <a:p>
            <a:pPr marL="0" indent="0">
              <a:buNone/>
            </a:pPr>
            <a:endParaRPr lang="en-US" altLang="zh-CN" dirty="0"/>
          </a:p>
          <a:p>
            <a:r>
              <a:rPr lang="en-US" altLang="zh-CN" dirty="0"/>
              <a:t>Missing</a:t>
            </a:r>
            <a:r>
              <a:rPr lang="zh-CN" altLang="en-US" dirty="0"/>
              <a:t> </a:t>
            </a:r>
            <a:r>
              <a:rPr lang="en-US" altLang="zh-CN" dirty="0"/>
              <a:t>values</a:t>
            </a:r>
          </a:p>
          <a:p>
            <a:r>
              <a:rPr lang="en-US" dirty="0"/>
              <a:t>Low output power values</a:t>
            </a:r>
          </a:p>
          <a:p>
            <a:r>
              <a:rPr lang="en-US" dirty="0"/>
              <a:t>Curtailment</a:t>
            </a:r>
            <a:r>
              <a:rPr lang="zh-CN" altLang="en-US" dirty="0"/>
              <a:t> </a:t>
            </a:r>
            <a:r>
              <a:rPr lang="en-US" altLang="zh-CN" dirty="0"/>
              <a:t>values</a:t>
            </a:r>
          </a:p>
          <a:p>
            <a:r>
              <a:rPr lang="en-US" dirty="0"/>
              <a:t>outliers</a:t>
            </a:r>
          </a:p>
          <a:p>
            <a:endParaRPr lang="en-C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611ED50-FADE-2B41-8028-127084DD6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Pre-processing</a:t>
            </a:r>
            <a:endParaRPr lang="en-CN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79260C7F-02BD-2B43-9F6E-6DBDDA830B1C}"/>
              </a:ext>
            </a:extLst>
          </p:cNvPr>
          <p:cNvPicPr>
            <a:picLocks noGrp="1" noChangeAspect="1"/>
          </p:cNvPicPr>
          <p:nvPr>
            <p:ph idx="12"/>
          </p:nvPr>
        </p:nvPicPr>
        <p:blipFill>
          <a:blip r:embed="rId2"/>
          <a:stretch>
            <a:fillRect/>
          </a:stretch>
        </p:blipFill>
        <p:spPr>
          <a:xfrm>
            <a:off x="4866469" y="1115931"/>
            <a:ext cx="3533614" cy="2641464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135E383-2607-B148-B710-191C83891DE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735514" y="3890250"/>
            <a:ext cx="4137266" cy="612007"/>
          </a:xfrm>
        </p:spPr>
        <p:txBody>
          <a:bodyPr/>
          <a:lstStyle/>
          <a:p>
            <a:r>
              <a:rPr lang="en-US" sz="1050" dirty="0"/>
              <a:t>W. Soﬁa. Condition-Based Maintenance of Oﬀshore Wind Farms: The Use of SCADA Data in Normal Behavior Modelling. Master’s thesis, Imperial College London, 2018.</a:t>
            </a:r>
            <a:endParaRPr lang="en-CN" sz="1050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04339055-A71F-CC4A-9FCB-644E659BD18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553925" y="497144"/>
            <a:ext cx="2132875" cy="234218"/>
          </a:xfrm>
        </p:spPr>
        <p:txBody>
          <a:bodyPr/>
          <a:lstStyle/>
          <a:p>
            <a:r>
              <a:rPr lang="en-US" sz="900" dirty="0"/>
              <a:t>Wind Turbine Fault Prediction and Maintenance Scheduling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FED03B1D-D94A-744F-A649-D91D438E4271}"/>
              </a:ext>
            </a:extLst>
          </p:cNvPr>
          <p:cNvSpPr txBox="1">
            <a:spLocks/>
          </p:cNvSpPr>
          <p:nvPr/>
        </p:nvSpPr>
        <p:spPr>
          <a:xfrm>
            <a:off x="7239941" y="800254"/>
            <a:ext cx="1446859" cy="19288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2800" b="0" i="1" kern="1200" baseline="0">
                <a:solidFill>
                  <a:srgbClr val="003E74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Char char="•"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Char char="–"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Char char="»"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000" i="0" dirty="0"/>
              <a:t>8</a:t>
            </a:r>
            <a:r>
              <a:rPr lang="en-US" sz="1000" i="0" baseline="30000" dirty="0"/>
              <a:t>th</a:t>
            </a:r>
            <a:r>
              <a:rPr lang="en-US" sz="1000" i="0" dirty="0"/>
              <a:t> September, 2020</a:t>
            </a:r>
          </a:p>
          <a:p>
            <a:endParaRPr lang="en-US" sz="1000" i="0" dirty="0"/>
          </a:p>
        </p:txBody>
      </p:sp>
    </p:spTree>
    <p:extLst>
      <p:ext uri="{BB962C8B-B14F-4D97-AF65-F5344CB8AC3E}">
        <p14:creationId xmlns:p14="http://schemas.microsoft.com/office/powerpoint/2010/main" val="583577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F84AADE-6131-074E-AD71-11E36C446ADF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r>
              <a:rPr lang="en-US" altLang="zh-CN" dirty="0"/>
              <a:t>ANN</a:t>
            </a:r>
            <a:r>
              <a:rPr lang="zh-CN" altLang="en-US" dirty="0"/>
              <a:t> </a:t>
            </a:r>
            <a:r>
              <a:rPr lang="en-US" altLang="zh-CN" dirty="0"/>
              <a:t>vs.</a:t>
            </a:r>
            <a:r>
              <a:rPr lang="zh-CN" altLang="en-US" dirty="0"/>
              <a:t> </a:t>
            </a:r>
            <a:r>
              <a:rPr lang="en-US" altLang="zh-CN" dirty="0"/>
              <a:t>LSTM</a:t>
            </a:r>
            <a:endParaRPr lang="en-C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D142307-5CE6-7849-BE86-F0A9DA0ABD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Regression Model</a:t>
            </a:r>
            <a:endParaRPr lang="en-CN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AAA4A97-C078-5A45-8384-3D9D15B28D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876" y="2493900"/>
            <a:ext cx="3463194" cy="178467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3A7FB08-F60A-E54D-8455-BA718461AD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9155" y="1213490"/>
            <a:ext cx="2905932" cy="109289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4F70E39-043F-4440-8BB7-FAD83CAB98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1746" y="1306264"/>
            <a:ext cx="2640177" cy="116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756759"/>
      </p:ext>
    </p:extLst>
  </p:cSld>
  <p:clrMapOvr>
    <a:masterClrMapping/>
  </p:clrMapOvr>
</p:sld>
</file>

<file path=ppt/theme/theme1.xml><?xml version="1.0" encoding="utf-8"?>
<a:theme xmlns:a="http://schemas.openxmlformats.org/drawingml/2006/main" name="Imperial College London Theme">
  <a:themeElements>
    <a:clrScheme name="Imperial College London Presentation">
      <a:dk1>
        <a:srgbClr val="000000"/>
      </a:dk1>
      <a:lt1>
        <a:sysClr val="window" lastClr="FFFFFF"/>
      </a:lt1>
      <a:dk2>
        <a:srgbClr val="003E74"/>
      </a:dk2>
      <a:lt2>
        <a:srgbClr val="9D9D9D"/>
      </a:lt2>
      <a:accent1>
        <a:srgbClr val="0085CA"/>
      </a:accent1>
      <a:accent2>
        <a:srgbClr val="006EAF"/>
      </a:accent2>
      <a:accent3>
        <a:srgbClr val="0CA1CD"/>
      </a:accent3>
      <a:accent4>
        <a:srgbClr val="008EAA"/>
      </a:accent4>
      <a:accent5>
        <a:srgbClr val="379F9F"/>
      </a:accent5>
      <a:accent6>
        <a:srgbClr val="0085CA"/>
      </a:accent6>
      <a:hlink>
        <a:srgbClr val="0085CA"/>
      </a:hlink>
      <a:folHlink>
        <a:srgbClr val="0085CA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Imperial College London Presentation">
      <a:dk1>
        <a:srgbClr val="000000"/>
      </a:dk1>
      <a:lt1>
        <a:sysClr val="window" lastClr="FFFFFF"/>
      </a:lt1>
      <a:dk2>
        <a:srgbClr val="003E74"/>
      </a:dk2>
      <a:lt2>
        <a:srgbClr val="9D9D9D"/>
      </a:lt2>
      <a:accent1>
        <a:srgbClr val="0085CA"/>
      </a:accent1>
      <a:accent2>
        <a:srgbClr val="006EAF"/>
      </a:accent2>
      <a:accent3>
        <a:srgbClr val="0CA1CD"/>
      </a:accent3>
      <a:accent4>
        <a:srgbClr val="008EAA"/>
      </a:accent4>
      <a:accent5>
        <a:srgbClr val="379F9F"/>
      </a:accent5>
      <a:accent6>
        <a:srgbClr val="0085CA"/>
      </a:accent6>
      <a:hlink>
        <a:srgbClr val="0085CA"/>
      </a:hlink>
      <a:folHlink>
        <a:srgbClr val="0085CA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Imperial College London Presentation">
      <a:dk1>
        <a:srgbClr val="000000"/>
      </a:dk1>
      <a:lt1>
        <a:sysClr val="window" lastClr="FFFFFF"/>
      </a:lt1>
      <a:dk2>
        <a:srgbClr val="003E74"/>
      </a:dk2>
      <a:lt2>
        <a:srgbClr val="9D9D9D"/>
      </a:lt2>
      <a:accent1>
        <a:srgbClr val="0085CA"/>
      </a:accent1>
      <a:accent2>
        <a:srgbClr val="006EAF"/>
      </a:accent2>
      <a:accent3>
        <a:srgbClr val="0CA1CD"/>
      </a:accent3>
      <a:accent4>
        <a:srgbClr val="008EAA"/>
      </a:accent4>
      <a:accent5>
        <a:srgbClr val="379F9F"/>
      </a:accent5>
      <a:accent6>
        <a:srgbClr val="0085CA"/>
      </a:accent6>
      <a:hlink>
        <a:srgbClr val="0085CA"/>
      </a:hlink>
      <a:folHlink>
        <a:srgbClr val="0085CA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4908</TotalTime>
  <Words>646</Words>
  <Application>Microsoft Macintosh PowerPoint</Application>
  <PresentationFormat>On-screen Show (16:9)</PresentationFormat>
  <Paragraphs>176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等线</vt:lpstr>
      <vt:lpstr>Arial</vt:lpstr>
      <vt:lpstr>Cambria Math</vt:lpstr>
      <vt:lpstr>Imperial College London Theme</vt:lpstr>
      <vt:lpstr>Wind Turbine Fault Prediction and Maintenance Scheduling:  The Use of Machine Learning Techniques</vt:lpstr>
      <vt:lpstr>Contents</vt:lpstr>
      <vt:lpstr>Background</vt:lpstr>
      <vt:lpstr>How to reduce O&amp;M cost</vt:lpstr>
      <vt:lpstr>Main Contributions</vt:lpstr>
      <vt:lpstr>Data Overview</vt:lpstr>
      <vt:lpstr>Data Pre-processing</vt:lpstr>
      <vt:lpstr>Data Pre-processing</vt:lpstr>
      <vt:lpstr>Regression Model</vt:lpstr>
      <vt:lpstr>Regression Model</vt:lpstr>
      <vt:lpstr>Binary Classification Model</vt:lpstr>
      <vt:lpstr>Binary Classification Model</vt:lpstr>
      <vt:lpstr>Multinomial Classiﬁcation Model</vt:lpstr>
      <vt:lpstr>Multinomial Classiﬁcation Model</vt:lpstr>
      <vt:lpstr>Multinomial Classiﬁcation Model</vt:lpstr>
      <vt:lpstr>Conclusion</vt:lpstr>
      <vt:lpstr>THANKS</vt:lpstr>
    </vt:vector>
  </TitlesOfParts>
  <Company>Imperial College London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Abby Bolt</dc:creator>
  <cp:lastModifiedBy>Chen Hanchao</cp:lastModifiedBy>
  <cp:revision>115</cp:revision>
  <dcterms:created xsi:type="dcterms:W3CDTF">2017-02-16T14:49:58Z</dcterms:created>
  <dcterms:modified xsi:type="dcterms:W3CDTF">2020-09-08T22:44:17Z</dcterms:modified>
</cp:coreProperties>
</file>